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1" r:id="rId7"/>
    <p:sldId id="260" r:id="rId8"/>
    <p:sldId id="263" r:id="rId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86" d="100"/>
          <a:sy n="86" d="100"/>
        </p:scale>
        <p:origin x="5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B80B85-4CD2-4D59-BFF3-2CCCD711A8B0}"/>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13F4292E-DD18-4C66-A823-4A5D4A911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53957418-BD6E-4E7F-8A22-81C662B9B181}"/>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5" name="Élőláb helye 4">
            <a:extLst>
              <a:ext uri="{FF2B5EF4-FFF2-40B4-BE49-F238E27FC236}">
                <a16:creationId xmlns:a16="http://schemas.microsoft.com/office/drawing/2014/main" id="{8711E70E-DC4D-4278-8BEF-C206B15F6A7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A1EAB17-265B-4E34-9839-159E79535F6F}"/>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356518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BCE8E6-68FF-462B-8828-427DCF297AF5}"/>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30034607-0F53-4AB5-9EF9-C73B17AE811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974AD7E-C74F-4A41-9E17-D9E71FF85F17}"/>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5" name="Élőláb helye 4">
            <a:extLst>
              <a:ext uri="{FF2B5EF4-FFF2-40B4-BE49-F238E27FC236}">
                <a16:creationId xmlns:a16="http://schemas.microsoft.com/office/drawing/2014/main" id="{8FDBA8D4-91F2-42AF-B2F5-10AFA439B11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A0799DD-E9A3-40C4-964F-BD8E50652691}"/>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428818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9C6827BC-1E45-4762-8691-E569A579363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98AD171D-5CA1-47C9-A28E-628B3A5C723C}"/>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AC8BA80-0A30-4B04-81A3-E874AE532791}"/>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5" name="Élőláb helye 4">
            <a:extLst>
              <a:ext uri="{FF2B5EF4-FFF2-40B4-BE49-F238E27FC236}">
                <a16:creationId xmlns:a16="http://schemas.microsoft.com/office/drawing/2014/main" id="{DCA7D20E-D1E7-47DC-B78C-BD4AB1EE4A0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2AFAB47-D453-4652-8C66-66D0FEB5BF79}"/>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31352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4528E8B-AA12-4CE7-92A2-D49F6D697C9B}"/>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A37FDAF-74BB-4924-9C77-EA38831A6D17}"/>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3FDE58C-0D67-40D1-90E4-8FB4C7844B10}"/>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5" name="Élőláb helye 4">
            <a:extLst>
              <a:ext uri="{FF2B5EF4-FFF2-40B4-BE49-F238E27FC236}">
                <a16:creationId xmlns:a16="http://schemas.microsoft.com/office/drawing/2014/main" id="{9360599B-0BAF-4D5B-876A-A3046CFEDB6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5F0EA20-F9F5-4FF5-958C-C11A55866A57}"/>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117806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64EF75-8EEF-40CA-9513-FF08989CCA2B}"/>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B02051B2-7520-4E54-886E-7D51652D56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4EB06580-AD15-4F2C-9468-B570F3C1A0DA}"/>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5" name="Élőláb helye 4">
            <a:extLst>
              <a:ext uri="{FF2B5EF4-FFF2-40B4-BE49-F238E27FC236}">
                <a16:creationId xmlns:a16="http://schemas.microsoft.com/office/drawing/2014/main" id="{121FE8CB-1D0B-48DD-AE75-87FE5AF897E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4FCF256-7E55-4198-9DB0-E0CDFF496ACB}"/>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323406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4F6830A-3A23-474D-8A9C-AD3A84DD5EA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A2ABB2D-7D15-48D1-8959-6C3838B93B2E}"/>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BC701186-5E52-4646-A960-D236FC71A9C6}"/>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C19CDF1C-B386-4317-ABED-7DA0FAD76646}"/>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6" name="Élőláb helye 5">
            <a:extLst>
              <a:ext uri="{FF2B5EF4-FFF2-40B4-BE49-F238E27FC236}">
                <a16:creationId xmlns:a16="http://schemas.microsoft.com/office/drawing/2014/main" id="{848F112C-EC52-4FEC-9BA7-841A15AF3698}"/>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73183F70-8595-4628-9AA6-FCB9FB3F5A38}"/>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317022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960426-F756-48AF-9896-F980744B37B1}"/>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9D7E7EEC-F20E-48C6-86D4-8A3CA89D6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3D3DB8FF-1FB3-4202-A69D-66015D4C7C6F}"/>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3D452D12-456B-4007-8303-04B98D006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5F136844-E69A-4D59-9717-453D5E0DB129}"/>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B9C1B19C-7D70-497D-AD01-CD893D769725}"/>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8" name="Élőláb helye 7">
            <a:extLst>
              <a:ext uri="{FF2B5EF4-FFF2-40B4-BE49-F238E27FC236}">
                <a16:creationId xmlns:a16="http://schemas.microsoft.com/office/drawing/2014/main" id="{204C6590-F051-465B-804D-7916E398C5DB}"/>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318ACF67-CE15-4C65-936E-1893362655DD}"/>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38240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F928F8-BBDD-434D-8910-029EC25AFB2D}"/>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8FE84577-CD06-41A0-A0E2-D1DE02B67C2E}"/>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4" name="Élőláb helye 3">
            <a:extLst>
              <a:ext uri="{FF2B5EF4-FFF2-40B4-BE49-F238E27FC236}">
                <a16:creationId xmlns:a16="http://schemas.microsoft.com/office/drawing/2014/main" id="{F198F1E8-995A-4BBB-B64B-1F354EA9433B}"/>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166E01C-6332-40E7-9A35-11C838530714}"/>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129601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AA07264-40A9-4659-9F22-4BF0DAEC1802}"/>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3" name="Élőláb helye 2">
            <a:extLst>
              <a:ext uri="{FF2B5EF4-FFF2-40B4-BE49-F238E27FC236}">
                <a16:creationId xmlns:a16="http://schemas.microsoft.com/office/drawing/2014/main" id="{0E7C2DAC-88A6-4EC7-B507-8719CAA65BB1}"/>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BD6DDB2B-C24A-4DCF-B340-1E94B05214C9}"/>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87822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E6F4ECF-33A3-43FB-8733-BF8513F8E2B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4D539A10-FAED-487F-82CE-2A6E7A73A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B1AE4E4-460F-49FC-9DC0-622663437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324A51E-255D-41D3-9FDB-7CEFADA402BA}"/>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6" name="Élőláb helye 5">
            <a:extLst>
              <a:ext uri="{FF2B5EF4-FFF2-40B4-BE49-F238E27FC236}">
                <a16:creationId xmlns:a16="http://schemas.microsoft.com/office/drawing/2014/main" id="{ED80F287-9E49-4E8C-BC5C-5F075908C1E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8EBFDD0-9013-4BF5-B5BA-35A2A45FD000}"/>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310405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28F407-4369-4210-8200-6E3A6F8AD9BA}"/>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15B3A8EC-5F87-4940-A678-5D77FEA381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C3977501-DD54-4E7A-B4B7-F226358F5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230BDEE9-F488-4C79-9FF6-6E5D91E6AF10}"/>
              </a:ext>
            </a:extLst>
          </p:cNvPr>
          <p:cNvSpPr>
            <a:spLocks noGrp="1"/>
          </p:cNvSpPr>
          <p:nvPr>
            <p:ph type="dt" sz="half" idx="10"/>
          </p:nvPr>
        </p:nvSpPr>
        <p:spPr/>
        <p:txBody>
          <a:bodyPr/>
          <a:lstStyle/>
          <a:p>
            <a:fld id="{82E1194C-398B-41CD-8841-BAA0C3500C83}" type="datetimeFigureOut">
              <a:rPr lang="hu-HU" smtClean="0"/>
              <a:t>2021. 03. 31.</a:t>
            </a:fld>
            <a:endParaRPr lang="hu-HU"/>
          </a:p>
        </p:txBody>
      </p:sp>
      <p:sp>
        <p:nvSpPr>
          <p:cNvPr id="6" name="Élőláb helye 5">
            <a:extLst>
              <a:ext uri="{FF2B5EF4-FFF2-40B4-BE49-F238E27FC236}">
                <a16:creationId xmlns:a16="http://schemas.microsoft.com/office/drawing/2014/main" id="{955A2EDB-BC46-46EA-B173-31747045ACE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FC63793-6F29-4786-96F0-1AB6535C4F95}"/>
              </a:ext>
            </a:extLst>
          </p:cNvPr>
          <p:cNvSpPr>
            <a:spLocks noGrp="1"/>
          </p:cNvSpPr>
          <p:nvPr>
            <p:ph type="sldNum" sz="quarter" idx="12"/>
          </p:nvPr>
        </p:nvSpPr>
        <p:spPr/>
        <p:txBody>
          <a:bodyPr/>
          <a:lstStyle/>
          <a:p>
            <a:fld id="{E3BE4C49-AD6B-42A9-9A55-6100361B668B}" type="slidenum">
              <a:rPr lang="hu-HU" smtClean="0"/>
              <a:t>‹#›</a:t>
            </a:fld>
            <a:endParaRPr lang="hu-HU"/>
          </a:p>
        </p:txBody>
      </p:sp>
    </p:spTree>
    <p:extLst>
      <p:ext uri="{BB962C8B-B14F-4D97-AF65-F5344CB8AC3E}">
        <p14:creationId xmlns:p14="http://schemas.microsoft.com/office/powerpoint/2010/main" val="196949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144D3E5-B401-43B3-B4AB-A0D678832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E010C17-EFEF-4D41-9894-D92A65153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2EACF06-F0A7-47D4-9497-16D099D42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1194C-398B-41CD-8841-BAA0C3500C83}" type="datetimeFigureOut">
              <a:rPr lang="hu-HU" smtClean="0"/>
              <a:t>2021. 03. 31.</a:t>
            </a:fld>
            <a:endParaRPr lang="hu-HU"/>
          </a:p>
        </p:txBody>
      </p:sp>
      <p:sp>
        <p:nvSpPr>
          <p:cNvPr id="5" name="Élőláb helye 4">
            <a:extLst>
              <a:ext uri="{FF2B5EF4-FFF2-40B4-BE49-F238E27FC236}">
                <a16:creationId xmlns:a16="http://schemas.microsoft.com/office/drawing/2014/main" id="{9597D8AA-D1E3-4B3D-8197-15FF56CB0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8E498E67-DBC7-417D-B092-543C8D7E4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4C49-AD6B-42A9-9A55-6100361B668B}" type="slidenum">
              <a:rPr lang="hu-HU" smtClean="0"/>
              <a:t>‹#›</a:t>
            </a:fld>
            <a:endParaRPr lang="hu-HU"/>
          </a:p>
        </p:txBody>
      </p:sp>
    </p:spTree>
    <p:extLst>
      <p:ext uri="{BB962C8B-B14F-4D97-AF65-F5344CB8AC3E}">
        <p14:creationId xmlns:p14="http://schemas.microsoft.com/office/powerpoint/2010/main" val="225552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ím 1">
            <a:extLst>
              <a:ext uri="{FF2B5EF4-FFF2-40B4-BE49-F238E27FC236}">
                <a16:creationId xmlns:a16="http://schemas.microsoft.com/office/drawing/2014/main" id="{FB079A87-FB55-4E4C-9067-7578C463FE3D}"/>
              </a:ext>
            </a:extLst>
          </p:cNvPr>
          <p:cNvSpPr>
            <a:spLocks noGrp="1"/>
          </p:cNvSpPr>
          <p:nvPr>
            <p:ph type="ctrTitle"/>
          </p:nvPr>
        </p:nvSpPr>
        <p:spPr>
          <a:xfrm>
            <a:off x="1870997" y="1607809"/>
            <a:ext cx="9236026" cy="2876680"/>
          </a:xfrm>
        </p:spPr>
        <p:txBody>
          <a:bodyPr anchor="b">
            <a:normAutofit/>
          </a:bodyPr>
          <a:lstStyle/>
          <a:p>
            <a:pPr algn="l"/>
            <a:r>
              <a:rPr lang="en-US" sz="6600" b="1" i="0" dirty="0">
                <a:solidFill>
                  <a:srgbClr val="FFFFFF"/>
                </a:solidFill>
                <a:effectLst/>
              </a:rPr>
              <a:t>Sleep for 8-9 hours every night</a:t>
            </a:r>
            <a:endParaRPr lang="hu-HU" sz="6600" dirty="0">
              <a:solidFill>
                <a:srgbClr val="FFFFFF"/>
              </a:solidFill>
            </a:endParaRPr>
          </a:p>
        </p:txBody>
      </p:sp>
      <p:sp>
        <p:nvSpPr>
          <p:cNvPr id="3" name="Alcím 2">
            <a:extLst>
              <a:ext uri="{FF2B5EF4-FFF2-40B4-BE49-F238E27FC236}">
                <a16:creationId xmlns:a16="http://schemas.microsoft.com/office/drawing/2014/main" id="{8EAA32CE-6279-463C-98B1-5B8A07F7A47D}"/>
              </a:ext>
            </a:extLst>
          </p:cNvPr>
          <p:cNvSpPr>
            <a:spLocks noGrp="1"/>
          </p:cNvSpPr>
          <p:nvPr>
            <p:ph type="subTitle" idx="1"/>
          </p:nvPr>
        </p:nvSpPr>
        <p:spPr>
          <a:xfrm>
            <a:off x="1987499" y="4810308"/>
            <a:ext cx="9003022" cy="1076551"/>
          </a:xfrm>
        </p:spPr>
        <p:txBody>
          <a:bodyPr>
            <a:normAutofit/>
          </a:bodyPr>
          <a:lstStyle/>
          <a:p>
            <a:r>
              <a:rPr lang="hu-HU" sz="2000" dirty="0"/>
              <a:t>30-day </a:t>
            </a:r>
            <a:r>
              <a:rPr lang="hu-HU" sz="2000" dirty="0" err="1"/>
              <a:t>challange</a:t>
            </a:r>
            <a:endParaRPr lang="hu-HU" sz="2000" dirty="0"/>
          </a:p>
        </p:txBody>
      </p:sp>
    </p:spTree>
    <p:extLst>
      <p:ext uri="{BB962C8B-B14F-4D97-AF65-F5344CB8AC3E}">
        <p14:creationId xmlns:p14="http://schemas.microsoft.com/office/powerpoint/2010/main" val="162026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ím 1">
            <a:extLst>
              <a:ext uri="{FF2B5EF4-FFF2-40B4-BE49-F238E27FC236}">
                <a16:creationId xmlns:a16="http://schemas.microsoft.com/office/drawing/2014/main" id="{29035508-ACA1-4BB4-B38C-C5F99C8A70BC}"/>
              </a:ext>
            </a:extLst>
          </p:cNvPr>
          <p:cNvSpPr>
            <a:spLocks noGrp="1"/>
          </p:cNvSpPr>
          <p:nvPr>
            <p:ph type="title"/>
          </p:nvPr>
        </p:nvSpPr>
        <p:spPr>
          <a:xfrm>
            <a:off x="958506" y="800392"/>
            <a:ext cx="10264697" cy="1212102"/>
          </a:xfrm>
        </p:spPr>
        <p:txBody>
          <a:bodyPr>
            <a:normAutofit/>
          </a:bodyPr>
          <a:lstStyle/>
          <a:p>
            <a:r>
              <a:rPr lang="hu-HU" sz="4000" dirty="0" err="1">
                <a:solidFill>
                  <a:srgbClr val="FFFFFF"/>
                </a:solidFill>
              </a:rPr>
              <a:t>Why</a:t>
            </a:r>
            <a:r>
              <a:rPr lang="hu-HU" sz="4000" dirty="0">
                <a:solidFill>
                  <a:srgbClr val="FFFFFF"/>
                </a:solidFill>
              </a:rPr>
              <a:t> I am </a:t>
            </a:r>
            <a:r>
              <a:rPr lang="hu-HU" sz="4000" dirty="0" err="1">
                <a:solidFill>
                  <a:srgbClr val="FFFFFF"/>
                </a:solidFill>
              </a:rPr>
              <a:t>chose</a:t>
            </a:r>
            <a:r>
              <a:rPr lang="hu-HU" sz="4000" dirty="0">
                <a:solidFill>
                  <a:srgbClr val="FFFFFF"/>
                </a:solidFill>
              </a:rPr>
              <a:t> </a:t>
            </a:r>
            <a:r>
              <a:rPr lang="hu-HU" sz="4000" dirty="0" err="1">
                <a:solidFill>
                  <a:srgbClr val="FFFFFF"/>
                </a:solidFill>
              </a:rPr>
              <a:t>this</a:t>
            </a:r>
            <a:r>
              <a:rPr lang="hu-HU" sz="4000" dirty="0">
                <a:solidFill>
                  <a:srgbClr val="FFFFFF"/>
                </a:solidFill>
              </a:rPr>
              <a:t> </a:t>
            </a:r>
            <a:r>
              <a:rPr lang="hu-HU" sz="4000" dirty="0" err="1">
                <a:solidFill>
                  <a:srgbClr val="FFFFFF"/>
                </a:solidFill>
              </a:rPr>
              <a:t>challenge</a:t>
            </a:r>
            <a:r>
              <a:rPr lang="hu-HU" sz="4000" dirty="0">
                <a:solidFill>
                  <a:srgbClr val="FFFFFF"/>
                </a:solidFill>
              </a:rPr>
              <a:t>?</a:t>
            </a:r>
          </a:p>
        </p:txBody>
      </p:sp>
      <p:sp>
        <p:nvSpPr>
          <p:cNvPr id="3" name="Tartalom helye 2">
            <a:extLst>
              <a:ext uri="{FF2B5EF4-FFF2-40B4-BE49-F238E27FC236}">
                <a16:creationId xmlns:a16="http://schemas.microsoft.com/office/drawing/2014/main" id="{3DBDFA05-97F7-462B-A899-1A1A02C5A45A}"/>
              </a:ext>
            </a:extLst>
          </p:cNvPr>
          <p:cNvSpPr>
            <a:spLocks noGrp="1"/>
          </p:cNvSpPr>
          <p:nvPr>
            <p:ph idx="1"/>
          </p:nvPr>
        </p:nvSpPr>
        <p:spPr>
          <a:xfrm>
            <a:off x="1367624" y="2490436"/>
            <a:ext cx="9708995" cy="3567173"/>
          </a:xfrm>
        </p:spPr>
        <p:txBody>
          <a:bodyPr anchor="ctr">
            <a:normAutofit/>
          </a:bodyPr>
          <a:lstStyle/>
          <a:p>
            <a:r>
              <a:rPr lang="hu-HU" sz="2000" dirty="0" err="1"/>
              <a:t>Normaly</a:t>
            </a:r>
            <a:r>
              <a:rPr lang="hu-HU" sz="2000" dirty="0"/>
              <a:t> I </a:t>
            </a:r>
            <a:r>
              <a:rPr lang="hu-HU" sz="2000" dirty="0" err="1"/>
              <a:t>sleep</a:t>
            </a:r>
            <a:r>
              <a:rPr lang="hu-HU" sz="2000" dirty="0"/>
              <a:t> 5-6 </a:t>
            </a:r>
            <a:r>
              <a:rPr lang="hu-HU" sz="2000" dirty="0" err="1"/>
              <a:t>hours</a:t>
            </a:r>
            <a:endParaRPr lang="hu-HU" sz="2000" dirty="0"/>
          </a:p>
          <a:p>
            <a:r>
              <a:rPr lang="en-US" sz="2000" dirty="0"/>
              <a:t>I went to sleep late and</a:t>
            </a:r>
            <a:r>
              <a:rPr lang="hu-HU" sz="2000" dirty="0"/>
              <a:t> </a:t>
            </a:r>
            <a:r>
              <a:rPr lang="en-US" sz="2000" dirty="0"/>
              <a:t>I got up early</a:t>
            </a:r>
            <a:r>
              <a:rPr lang="hu-HU" sz="2000" dirty="0"/>
              <a:t> </a:t>
            </a:r>
          </a:p>
          <a:p>
            <a:r>
              <a:rPr lang="en-US" sz="2000" dirty="0"/>
              <a:t>I know it's not good, but I've already qualified.</a:t>
            </a:r>
            <a:endParaRPr lang="hu-HU" sz="2000" dirty="0"/>
          </a:p>
          <a:p>
            <a:r>
              <a:rPr lang="hu-HU" sz="2000" dirty="0" err="1"/>
              <a:t>At</a:t>
            </a:r>
            <a:r>
              <a:rPr lang="hu-HU" sz="2000" dirty="0"/>
              <a:t> online </a:t>
            </a:r>
            <a:r>
              <a:rPr lang="hu-HU" sz="2000" dirty="0" err="1"/>
              <a:t>school</a:t>
            </a:r>
            <a:r>
              <a:rPr lang="hu-HU" sz="2000" dirty="0"/>
              <a:t> I </a:t>
            </a:r>
            <a:r>
              <a:rPr lang="hu-HU" sz="2000" dirty="0" err="1"/>
              <a:t>have</a:t>
            </a:r>
            <a:r>
              <a:rPr lang="hu-HU" sz="2000" dirty="0"/>
              <a:t> </a:t>
            </a:r>
            <a:r>
              <a:rPr lang="hu-HU" sz="2000" dirty="0" err="1"/>
              <a:t>to</a:t>
            </a:r>
            <a:r>
              <a:rPr lang="hu-HU" sz="2000" dirty="0"/>
              <a:t> </a:t>
            </a:r>
            <a:r>
              <a:rPr lang="hu-HU" sz="2000" dirty="0" err="1"/>
              <a:t>change</a:t>
            </a:r>
            <a:r>
              <a:rPr lang="hu-HU" sz="2000" dirty="0"/>
              <a:t> </a:t>
            </a:r>
            <a:r>
              <a:rPr lang="hu-HU" sz="2000" dirty="0" err="1"/>
              <a:t>because</a:t>
            </a:r>
            <a:r>
              <a:rPr lang="hu-HU" sz="2000" dirty="0"/>
              <a:t> </a:t>
            </a:r>
            <a:r>
              <a:rPr lang="hu-HU" sz="2000" dirty="0" err="1"/>
              <a:t>on</a:t>
            </a:r>
            <a:r>
              <a:rPr lang="hu-HU" sz="2000" dirty="0"/>
              <a:t> </a:t>
            </a:r>
            <a:r>
              <a:rPr lang="hu-HU" sz="2000" dirty="0" err="1"/>
              <a:t>normal</a:t>
            </a:r>
            <a:r>
              <a:rPr lang="hu-HU" sz="2000" dirty="0"/>
              <a:t> </a:t>
            </a:r>
            <a:r>
              <a:rPr lang="hu-HU" sz="2000" dirty="0" err="1"/>
              <a:t>they</a:t>
            </a:r>
            <a:r>
              <a:rPr lang="hu-HU" sz="2000" dirty="0"/>
              <a:t> I </a:t>
            </a:r>
            <a:r>
              <a:rPr lang="hu-HU" sz="2000" dirty="0" err="1"/>
              <a:t>don’t</a:t>
            </a:r>
            <a:r>
              <a:rPr lang="hu-HU" sz="2000" dirty="0"/>
              <a:t> </a:t>
            </a:r>
            <a:r>
              <a:rPr lang="hu-HU" sz="2000" dirty="0" err="1"/>
              <a:t>have</a:t>
            </a:r>
            <a:r>
              <a:rPr lang="hu-HU" sz="2000" dirty="0"/>
              <a:t> 1st </a:t>
            </a:r>
            <a:r>
              <a:rPr lang="hu-HU" sz="2000" dirty="0" err="1"/>
              <a:t>class</a:t>
            </a:r>
            <a:endParaRPr lang="hu-HU" sz="2000" dirty="0"/>
          </a:p>
          <a:p>
            <a:endParaRPr lang="hu-HU" sz="2400" dirty="0"/>
          </a:p>
        </p:txBody>
      </p:sp>
    </p:spTree>
    <p:extLst>
      <p:ext uri="{BB962C8B-B14F-4D97-AF65-F5344CB8AC3E}">
        <p14:creationId xmlns:p14="http://schemas.microsoft.com/office/powerpoint/2010/main" val="422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Cím 1">
            <a:extLst>
              <a:ext uri="{FF2B5EF4-FFF2-40B4-BE49-F238E27FC236}">
                <a16:creationId xmlns:a16="http://schemas.microsoft.com/office/drawing/2014/main" id="{CBC24AEF-5E12-4D5B-8E4D-D076CC77DD9B}"/>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Our brain is active</a:t>
            </a:r>
          </a:p>
        </p:txBody>
      </p:sp>
      <p:sp>
        <p:nvSpPr>
          <p:cNvPr id="3" name="Tartalom helye 2">
            <a:extLst>
              <a:ext uri="{FF2B5EF4-FFF2-40B4-BE49-F238E27FC236}">
                <a16:creationId xmlns:a16="http://schemas.microsoft.com/office/drawing/2014/main" id="{B35E436B-2219-491E-AF0C-8923D1991900}"/>
              </a:ext>
            </a:extLst>
          </p:cNvPr>
          <p:cNvSpPr>
            <a:spLocks noGrp="1"/>
          </p:cNvSpPr>
          <p:nvPr>
            <p:ph sz="half" idx="1"/>
          </p:nvPr>
        </p:nvSpPr>
        <p:spPr>
          <a:xfrm>
            <a:off x="1424904" y="2494450"/>
            <a:ext cx="4053545" cy="3563159"/>
          </a:xfrm>
        </p:spPr>
        <p:txBody>
          <a:bodyPr vert="horz" lIns="91440" tIns="45720" rIns="91440" bIns="45720" rtlCol="0">
            <a:noAutofit/>
          </a:bodyPr>
          <a:lstStyle/>
          <a:p>
            <a:r>
              <a:rPr lang="en-US" sz="2000" dirty="0">
                <a:effectLst/>
              </a:rPr>
              <a:t>It takes all of the information we absorbed during the day, processes it, forms the right associations and puts it into long term </a:t>
            </a:r>
            <a:r>
              <a:rPr lang="en-US" sz="2000" dirty="0" err="1">
                <a:effectLst/>
              </a:rPr>
              <a:t>storage.This</a:t>
            </a:r>
            <a:r>
              <a:rPr lang="en-US" sz="2000" dirty="0">
                <a:effectLst/>
              </a:rPr>
              <a:t> is critical for human functioning because, upon rising, the brain is rid of any unnecessary junk leaving space to store new memories and communicate with the rest of our body. That’s why kids need so much sleep – because they take in so many new things that need to be processed and filed away.</a:t>
            </a:r>
            <a:endParaRPr lang="en-US" sz="2000" dirty="0"/>
          </a:p>
        </p:txBody>
      </p:sp>
      <p:pic>
        <p:nvPicPr>
          <p:cNvPr id="10" name="Tartalom helye 9">
            <a:extLst>
              <a:ext uri="{FF2B5EF4-FFF2-40B4-BE49-F238E27FC236}">
                <a16:creationId xmlns:a16="http://schemas.microsoft.com/office/drawing/2014/main" id="{27D2A8FB-BD3B-4775-9120-EE309F3D61D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78" r="27976" b="-2"/>
          <a:stretch/>
        </p:blipFill>
        <p:spPr>
          <a:xfrm>
            <a:off x="6098892" y="2492376"/>
            <a:ext cx="4802404" cy="3563372"/>
          </a:xfrm>
          <a:prstGeom prst="rect">
            <a:avLst/>
          </a:prstGeom>
        </p:spPr>
      </p:pic>
    </p:spTree>
    <p:extLst>
      <p:ext uri="{BB962C8B-B14F-4D97-AF65-F5344CB8AC3E}">
        <p14:creationId xmlns:p14="http://schemas.microsoft.com/office/powerpoint/2010/main" val="182252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Cím 1">
            <a:extLst>
              <a:ext uri="{FF2B5EF4-FFF2-40B4-BE49-F238E27FC236}">
                <a16:creationId xmlns:a16="http://schemas.microsoft.com/office/drawing/2014/main" id="{71AEBF4D-BD8E-4C72-97D1-101E2D04F01E}"/>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0" i="0" kern="1200" dirty="0">
                <a:solidFill>
                  <a:srgbClr val="FFFFFF"/>
                </a:solidFill>
                <a:effectLst/>
                <a:latin typeface="+mj-lt"/>
                <a:ea typeface="+mj-ea"/>
                <a:cs typeface="+mj-cs"/>
              </a:rPr>
              <a:t>The body repairs and regenerates itself.</a:t>
            </a:r>
            <a:endParaRPr lang="en-US" sz="4000" kern="1200" dirty="0">
              <a:solidFill>
                <a:srgbClr val="FFFFFF"/>
              </a:solidFill>
              <a:latin typeface="+mj-lt"/>
              <a:ea typeface="+mj-ea"/>
              <a:cs typeface="+mj-cs"/>
            </a:endParaRPr>
          </a:p>
        </p:txBody>
      </p:sp>
      <p:sp>
        <p:nvSpPr>
          <p:cNvPr id="3" name="Tartalom helye 2">
            <a:extLst>
              <a:ext uri="{FF2B5EF4-FFF2-40B4-BE49-F238E27FC236}">
                <a16:creationId xmlns:a16="http://schemas.microsoft.com/office/drawing/2014/main" id="{B0CF02B1-1D53-4E1E-9F44-919D15CCE3D2}"/>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2000" i="0" dirty="0">
                <a:effectLst/>
              </a:rPr>
              <a:t>It sees an increase in growth hormones and testosterone which are necessary for muscle repair, as well as the health of your immune, digestive, musculoskeletal, and endocrine systems. Cut your sleep by an hour and the results are noticeable – on our faces, our performance and even in our blood.</a:t>
            </a:r>
            <a:endParaRPr lang="en-US" sz="2000" dirty="0"/>
          </a:p>
        </p:txBody>
      </p:sp>
      <p:pic>
        <p:nvPicPr>
          <p:cNvPr id="6" name="Tartalom helye 5" descr="A képen szöveg látható&#10;&#10;Automatikusan generált leírás">
            <a:extLst>
              <a:ext uri="{FF2B5EF4-FFF2-40B4-BE49-F238E27FC236}">
                <a16:creationId xmlns:a16="http://schemas.microsoft.com/office/drawing/2014/main" id="{71093A69-6E7C-4B1F-8DF9-E6A9D478635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8892" y="3289569"/>
            <a:ext cx="4802404" cy="1968986"/>
          </a:xfrm>
          <a:prstGeom prst="rect">
            <a:avLst/>
          </a:prstGeom>
        </p:spPr>
      </p:pic>
    </p:spTree>
    <p:extLst>
      <p:ext uri="{BB962C8B-B14F-4D97-AF65-F5344CB8AC3E}">
        <p14:creationId xmlns:p14="http://schemas.microsoft.com/office/powerpoint/2010/main" val="394631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Cím 1">
            <a:extLst>
              <a:ext uri="{FF2B5EF4-FFF2-40B4-BE49-F238E27FC236}">
                <a16:creationId xmlns:a16="http://schemas.microsoft.com/office/drawing/2014/main" id="{755B6838-4B65-49EB-9BDC-34A7CAEBC1B0}"/>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i="0" dirty="0">
                <a:solidFill>
                  <a:srgbClr val="FFFFFF"/>
                </a:solidFill>
                <a:effectLst/>
              </a:rPr>
              <a:t>NOT ALL SLEEP IS CREATED EQUAL</a:t>
            </a:r>
            <a:endParaRPr lang="en-US" sz="4000" dirty="0">
              <a:solidFill>
                <a:srgbClr val="FFFFFF"/>
              </a:solidFill>
            </a:endParaRPr>
          </a:p>
        </p:txBody>
      </p:sp>
      <p:sp>
        <p:nvSpPr>
          <p:cNvPr id="3" name="Tartalom helye 2">
            <a:extLst>
              <a:ext uri="{FF2B5EF4-FFF2-40B4-BE49-F238E27FC236}">
                <a16:creationId xmlns:a16="http://schemas.microsoft.com/office/drawing/2014/main" id="{7B09C806-C757-4EBD-9379-A2FCE7ECE9C7}"/>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2000" i="0" dirty="0">
                <a:effectLst/>
              </a:rPr>
              <a:t>There are two more things that are worth understanding about sleep: First – we sleep in stages – light sleep (stage 1 &amp; 2) and deep sleep (stages 3-5). The deep sleep is where all of the memory consolidation work gets done. Which means that we need to aim for better, deeper sleep, and not necessarily more of it.</a:t>
            </a:r>
            <a:endParaRPr lang="en-US" sz="2000" dirty="0"/>
          </a:p>
        </p:txBody>
      </p:sp>
      <p:pic>
        <p:nvPicPr>
          <p:cNvPr id="6" name="Tartalom helye 5">
            <a:extLst>
              <a:ext uri="{FF2B5EF4-FFF2-40B4-BE49-F238E27FC236}">
                <a16:creationId xmlns:a16="http://schemas.microsoft.com/office/drawing/2014/main" id="{4846FC75-1853-44C1-AC1C-C1A17DC72D7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871" r="15786" b="-1"/>
          <a:stretch/>
        </p:blipFill>
        <p:spPr>
          <a:xfrm>
            <a:off x="5930283" y="2534823"/>
            <a:ext cx="4966597" cy="3563372"/>
          </a:xfrm>
          <a:prstGeom prst="rect">
            <a:avLst/>
          </a:prstGeom>
        </p:spPr>
      </p:pic>
    </p:spTree>
    <p:extLst>
      <p:ext uri="{BB962C8B-B14F-4D97-AF65-F5344CB8AC3E}">
        <p14:creationId xmlns:p14="http://schemas.microsoft.com/office/powerpoint/2010/main" val="118983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Cím 1">
            <a:extLst>
              <a:ext uri="{FF2B5EF4-FFF2-40B4-BE49-F238E27FC236}">
                <a16:creationId xmlns:a16="http://schemas.microsoft.com/office/drawing/2014/main" id="{F9A40156-5F9F-4CDC-BD7E-21FF0F263751}"/>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i="0" kern="1200" dirty="0">
                <a:solidFill>
                  <a:srgbClr val="FFFFFF"/>
                </a:solidFill>
                <a:effectLst/>
                <a:latin typeface="+mj-lt"/>
                <a:ea typeface="+mj-ea"/>
                <a:cs typeface="+mj-cs"/>
              </a:rPr>
              <a:t>Create a bedtime routine:</a:t>
            </a:r>
            <a:endParaRPr lang="en-US" sz="4000" kern="1200" dirty="0">
              <a:solidFill>
                <a:srgbClr val="FFFFFF"/>
              </a:solidFill>
              <a:latin typeface="+mj-lt"/>
              <a:ea typeface="+mj-ea"/>
              <a:cs typeface="+mj-cs"/>
            </a:endParaRPr>
          </a:p>
        </p:txBody>
      </p:sp>
      <p:sp>
        <p:nvSpPr>
          <p:cNvPr id="3" name="Tartalom helye 2">
            <a:extLst>
              <a:ext uri="{FF2B5EF4-FFF2-40B4-BE49-F238E27FC236}">
                <a16:creationId xmlns:a16="http://schemas.microsoft.com/office/drawing/2014/main" id="{A236B36A-98F3-4428-9216-8EEBC9E2B3A6}"/>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2000" b="0" i="0" dirty="0">
                <a:effectLst/>
              </a:rPr>
              <a:t>Our bodies like predictability. They’ll work better when you sleep and rise at the same time. The key here is to start winding down at least 30 minutes before bed, getting your brain into a more restful state, and to find what group of activities benefit you the most.</a:t>
            </a:r>
            <a:endParaRPr lang="en-US" sz="2000" dirty="0"/>
          </a:p>
        </p:txBody>
      </p:sp>
      <p:pic>
        <p:nvPicPr>
          <p:cNvPr id="6" name="Tartalom helye 5" descr="A képen szöveg látható&#10;&#10;Automatikusan generált leírás">
            <a:extLst>
              <a:ext uri="{FF2B5EF4-FFF2-40B4-BE49-F238E27FC236}">
                <a16:creationId xmlns:a16="http://schemas.microsoft.com/office/drawing/2014/main" id="{2006B117-735C-462B-8154-E44D2E3802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41119" y="2492376"/>
            <a:ext cx="3117949" cy="3563372"/>
          </a:xfrm>
          <a:prstGeom prst="rect">
            <a:avLst/>
          </a:prstGeom>
        </p:spPr>
      </p:pic>
    </p:spTree>
    <p:extLst>
      <p:ext uri="{BB962C8B-B14F-4D97-AF65-F5344CB8AC3E}">
        <p14:creationId xmlns:p14="http://schemas.microsoft.com/office/powerpoint/2010/main" val="403182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Cím 1">
            <a:extLst>
              <a:ext uri="{FF2B5EF4-FFF2-40B4-BE49-F238E27FC236}">
                <a16:creationId xmlns:a16="http://schemas.microsoft.com/office/drawing/2014/main" id="{A6BA5242-7234-4FFC-BF2A-6042B26A3E75}"/>
              </a:ext>
            </a:extLst>
          </p:cNvPr>
          <p:cNvSpPr>
            <a:spLocks noGrp="1"/>
          </p:cNvSpPr>
          <p:nvPr>
            <p:ph type="title"/>
          </p:nvPr>
        </p:nvSpPr>
        <p:spPr>
          <a:xfrm>
            <a:off x="1047280" y="759805"/>
            <a:ext cx="10306520" cy="1325563"/>
          </a:xfrm>
        </p:spPr>
        <p:txBody>
          <a:bodyPr>
            <a:normAutofit/>
          </a:bodyPr>
          <a:lstStyle/>
          <a:p>
            <a:r>
              <a:rPr lang="hu-HU" sz="4000" dirty="0" err="1">
                <a:solidFill>
                  <a:srgbClr val="FFFFFF"/>
                </a:solidFill>
              </a:rPr>
              <a:t>How</a:t>
            </a:r>
            <a:r>
              <a:rPr lang="hu-HU" sz="4000" dirty="0">
                <a:solidFill>
                  <a:srgbClr val="FFFFFF"/>
                </a:solidFill>
              </a:rPr>
              <a:t> </a:t>
            </a:r>
            <a:r>
              <a:rPr lang="hu-HU" sz="4000" dirty="0" err="1">
                <a:solidFill>
                  <a:srgbClr val="FFFFFF"/>
                </a:solidFill>
              </a:rPr>
              <a:t>to</a:t>
            </a:r>
            <a:r>
              <a:rPr lang="hu-HU" sz="4000" dirty="0">
                <a:solidFill>
                  <a:srgbClr val="FFFFFF"/>
                </a:solidFill>
              </a:rPr>
              <a:t> </a:t>
            </a:r>
            <a:r>
              <a:rPr lang="hu-HU" sz="4000" dirty="0" err="1">
                <a:solidFill>
                  <a:srgbClr val="FFFFFF"/>
                </a:solidFill>
              </a:rPr>
              <a:t>fall</a:t>
            </a:r>
            <a:r>
              <a:rPr lang="hu-HU" sz="4000" dirty="0">
                <a:solidFill>
                  <a:srgbClr val="FFFFFF"/>
                </a:solidFill>
              </a:rPr>
              <a:t> a </a:t>
            </a:r>
            <a:r>
              <a:rPr lang="hu-HU" sz="4000" dirty="0" err="1">
                <a:solidFill>
                  <a:srgbClr val="FFFFFF"/>
                </a:solidFill>
              </a:rPr>
              <a:t>sleep</a:t>
            </a:r>
            <a:endParaRPr lang="hu-HU" sz="4000" dirty="0">
              <a:solidFill>
                <a:srgbClr val="FFFFFF"/>
              </a:solidFill>
            </a:endParaRPr>
          </a:p>
        </p:txBody>
      </p:sp>
      <p:sp>
        <p:nvSpPr>
          <p:cNvPr id="9" name="Content Placeholder 8">
            <a:extLst>
              <a:ext uri="{FF2B5EF4-FFF2-40B4-BE49-F238E27FC236}">
                <a16:creationId xmlns:a16="http://schemas.microsoft.com/office/drawing/2014/main" id="{36F46F16-6AAF-4923-B022-A3BD62B31578}"/>
              </a:ext>
            </a:extLst>
          </p:cNvPr>
          <p:cNvSpPr>
            <a:spLocks noGrp="1"/>
          </p:cNvSpPr>
          <p:nvPr>
            <p:ph idx="1"/>
          </p:nvPr>
        </p:nvSpPr>
        <p:spPr>
          <a:xfrm>
            <a:off x="1424904" y="2494450"/>
            <a:ext cx="4053545" cy="3563159"/>
          </a:xfrm>
        </p:spPr>
        <p:txBody>
          <a:bodyPr>
            <a:normAutofit/>
          </a:bodyPr>
          <a:lstStyle/>
          <a:p>
            <a:endParaRPr lang="en-US" sz="2400"/>
          </a:p>
        </p:txBody>
      </p:sp>
      <p:pic>
        <p:nvPicPr>
          <p:cNvPr id="5" name="Tartalom helye 4" descr="A képen szöveg, fekete, eredményjelző tábla látható&#10;&#10;Automatikusan generált leírás">
            <a:extLst>
              <a:ext uri="{FF2B5EF4-FFF2-40B4-BE49-F238E27FC236}">
                <a16:creationId xmlns:a16="http://schemas.microsoft.com/office/drawing/2014/main" id="{A9E969F6-736D-4F4E-B619-6096A26DB2BB}"/>
              </a:ext>
            </a:extLst>
          </p:cNvPr>
          <p:cNvPicPr>
            <a:picLocks noChangeAspect="1"/>
          </p:cNvPicPr>
          <p:nvPr/>
        </p:nvPicPr>
        <p:blipFill rotWithShape="1">
          <a:blip r:embed="rId2">
            <a:extLst>
              <a:ext uri="{28A0092B-C50C-407E-A947-70E740481C1C}">
                <a14:useLocalDpi xmlns:a14="http://schemas.microsoft.com/office/drawing/2010/main" val="0"/>
              </a:ext>
            </a:extLst>
          </a:blip>
          <a:srcRect t="11768" b="32583"/>
          <a:stretch/>
        </p:blipFill>
        <p:spPr>
          <a:xfrm>
            <a:off x="1222645" y="2301261"/>
            <a:ext cx="9692663" cy="4556739"/>
          </a:xfrm>
          <a:prstGeom prst="rect">
            <a:avLst/>
          </a:prstGeom>
        </p:spPr>
      </p:pic>
    </p:spTree>
    <p:extLst>
      <p:ext uri="{BB962C8B-B14F-4D97-AF65-F5344CB8AC3E}">
        <p14:creationId xmlns:p14="http://schemas.microsoft.com/office/powerpoint/2010/main" val="419265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ím 1">
            <a:extLst>
              <a:ext uri="{FF2B5EF4-FFF2-40B4-BE49-F238E27FC236}">
                <a16:creationId xmlns:a16="http://schemas.microsoft.com/office/drawing/2014/main" id="{FB65F51D-792C-45C6-9CA8-B786F29BE611}"/>
              </a:ext>
            </a:extLst>
          </p:cNvPr>
          <p:cNvSpPr>
            <a:spLocks noGrp="1"/>
          </p:cNvSpPr>
          <p:nvPr>
            <p:ph type="ctrTitle"/>
          </p:nvPr>
        </p:nvSpPr>
        <p:spPr>
          <a:xfrm>
            <a:off x="1870997" y="1607809"/>
            <a:ext cx="9236026" cy="2876680"/>
          </a:xfrm>
        </p:spPr>
        <p:txBody>
          <a:bodyPr anchor="b">
            <a:normAutofit/>
          </a:bodyPr>
          <a:lstStyle/>
          <a:p>
            <a:pPr algn="l"/>
            <a:r>
              <a:rPr lang="hu-HU" sz="6600" dirty="0" err="1">
                <a:solidFill>
                  <a:srgbClr val="FFFFFF"/>
                </a:solidFill>
              </a:rPr>
              <a:t>Thanks</a:t>
            </a:r>
            <a:r>
              <a:rPr lang="hu-HU" sz="6600" dirty="0">
                <a:solidFill>
                  <a:srgbClr val="FFFFFF"/>
                </a:solidFill>
              </a:rPr>
              <a:t> </a:t>
            </a:r>
            <a:r>
              <a:rPr lang="hu-HU" sz="6600" dirty="0" err="1">
                <a:solidFill>
                  <a:srgbClr val="FFFFFF"/>
                </a:solidFill>
              </a:rPr>
              <a:t>for</a:t>
            </a:r>
            <a:r>
              <a:rPr lang="hu-HU" sz="6600" dirty="0">
                <a:solidFill>
                  <a:srgbClr val="FFFFFF"/>
                </a:solidFill>
              </a:rPr>
              <a:t> </a:t>
            </a:r>
            <a:r>
              <a:rPr lang="hu-HU" sz="6600" dirty="0" err="1">
                <a:solidFill>
                  <a:srgbClr val="FFFFFF"/>
                </a:solidFill>
              </a:rPr>
              <a:t>watching</a:t>
            </a:r>
            <a:endParaRPr lang="hu-HU" sz="6600" dirty="0">
              <a:solidFill>
                <a:srgbClr val="FFFFFF"/>
              </a:solidFill>
            </a:endParaRPr>
          </a:p>
        </p:txBody>
      </p:sp>
      <p:sp>
        <p:nvSpPr>
          <p:cNvPr id="3" name="Alcím 2">
            <a:extLst>
              <a:ext uri="{FF2B5EF4-FFF2-40B4-BE49-F238E27FC236}">
                <a16:creationId xmlns:a16="http://schemas.microsoft.com/office/drawing/2014/main" id="{28512159-663D-45CC-A900-6FEB2CA00CBA}"/>
              </a:ext>
            </a:extLst>
          </p:cNvPr>
          <p:cNvSpPr>
            <a:spLocks noGrp="1"/>
          </p:cNvSpPr>
          <p:nvPr>
            <p:ph type="subTitle" idx="1"/>
          </p:nvPr>
        </p:nvSpPr>
        <p:spPr>
          <a:xfrm>
            <a:off x="1987499" y="4810308"/>
            <a:ext cx="9003022" cy="1076551"/>
          </a:xfrm>
        </p:spPr>
        <p:txBody>
          <a:bodyPr>
            <a:normAutofit/>
          </a:bodyPr>
          <a:lstStyle/>
          <a:p>
            <a:pPr algn="l"/>
            <a:r>
              <a:rPr lang="hu-HU" dirty="0"/>
              <a:t>Mark </a:t>
            </a:r>
            <a:r>
              <a:rPr lang="hu-HU" dirty="0" err="1"/>
              <a:t>Nyikes</a:t>
            </a:r>
            <a:r>
              <a:rPr lang="hu-HU"/>
              <a:t>-Vanó </a:t>
            </a:r>
          </a:p>
        </p:txBody>
      </p:sp>
    </p:spTree>
    <p:extLst>
      <p:ext uri="{BB962C8B-B14F-4D97-AF65-F5344CB8AC3E}">
        <p14:creationId xmlns:p14="http://schemas.microsoft.com/office/powerpoint/2010/main" val="35961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354</Words>
  <Application>Microsoft Office PowerPoint</Application>
  <PresentationFormat>Szélesvásznú</PresentationFormat>
  <Paragraphs>18</Paragraphs>
  <Slides>8</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8</vt:i4>
      </vt:variant>
    </vt:vector>
  </HeadingPairs>
  <TitlesOfParts>
    <vt:vector size="12" baseType="lpstr">
      <vt:lpstr>Arial</vt:lpstr>
      <vt:lpstr>Calibri</vt:lpstr>
      <vt:lpstr>Calibri Light</vt:lpstr>
      <vt:lpstr>Office-téma</vt:lpstr>
      <vt:lpstr>Sleep for 8-9 hours every night</vt:lpstr>
      <vt:lpstr>Why I am chose this challenge?</vt:lpstr>
      <vt:lpstr>Our brain is active</vt:lpstr>
      <vt:lpstr>The body repairs and regenerates itself.</vt:lpstr>
      <vt:lpstr>NOT ALL SLEEP IS CREATED EQUAL</vt:lpstr>
      <vt:lpstr>Create a bedtime routine:</vt:lpstr>
      <vt:lpstr>How to fall a sleep</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for 8-9 hours every night</dc:title>
  <dc:creator>Nyikes-VanoMark2003@sulid.hu</dc:creator>
  <cp:lastModifiedBy>Nyikes-VanoMark2003@sulid.hu</cp:lastModifiedBy>
  <cp:revision>8</cp:revision>
  <dcterms:created xsi:type="dcterms:W3CDTF">2021-03-31T07:36:20Z</dcterms:created>
  <dcterms:modified xsi:type="dcterms:W3CDTF">2021-03-31T09:36:03Z</dcterms:modified>
</cp:coreProperties>
</file>