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0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04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2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57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07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0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57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44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72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37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5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1DE22-291B-41E3-AC2F-16A8138430F1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9A64-DFA4-4D21-AFDD-09A07D58E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37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ok a következőre: a rettenthetet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4" y="0"/>
            <a:ext cx="4564447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536029" y="504496"/>
            <a:ext cx="5728138" cy="6264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 err="1"/>
              <a:t>Released</a:t>
            </a:r>
            <a:r>
              <a:rPr lang="hu-HU" sz="2800" dirty="0"/>
              <a:t> in 1995.</a:t>
            </a:r>
          </a:p>
          <a:p>
            <a:r>
              <a:rPr lang="en-US" sz="2800" dirty="0"/>
              <a:t> </a:t>
            </a:r>
            <a:r>
              <a:rPr lang="hu-HU" sz="2800" dirty="0"/>
              <a:t>H</a:t>
            </a:r>
            <a:r>
              <a:rPr lang="en-US" sz="2800" dirty="0" err="1"/>
              <a:t>istorical</a:t>
            </a:r>
            <a:r>
              <a:rPr lang="en-US" sz="2800" dirty="0"/>
              <a:t> fiction war film</a:t>
            </a:r>
            <a:endParaRPr lang="hu-HU" sz="2800" dirty="0"/>
          </a:p>
          <a:p>
            <a:r>
              <a:rPr lang="hu-HU" sz="2800" dirty="0" err="1"/>
              <a:t>Won</a:t>
            </a:r>
            <a:r>
              <a:rPr lang="hu-HU" sz="2800" dirty="0"/>
              <a:t> 5 </a:t>
            </a:r>
            <a:r>
              <a:rPr lang="hu-HU" sz="2800" dirty="0" err="1"/>
              <a:t>Oscars</a:t>
            </a:r>
            <a:endParaRPr lang="hu-HU" sz="2800" dirty="0"/>
          </a:p>
          <a:p>
            <a:r>
              <a:rPr lang="hu-HU" sz="2800" dirty="0" err="1"/>
              <a:t>Directed</a:t>
            </a:r>
            <a:r>
              <a:rPr lang="hu-HU" sz="2800" dirty="0"/>
              <a:t> </a:t>
            </a:r>
            <a:r>
              <a:rPr lang="hu-HU" sz="2800" dirty="0" err="1"/>
              <a:t>by</a:t>
            </a:r>
            <a:r>
              <a:rPr lang="hu-HU" sz="2800" dirty="0"/>
              <a:t> </a:t>
            </a:r>
            <a:r>
              <a:rPr lang="hu-HU" sz="2800" dirty="0" err="1"/>
              <a:t>Mel</a:t>
            </a:r>
            <a:r>
              <a:rPr lang="hu-HU" sz="2800" dirty="0"/>
              <a:t> Gibson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 err="1"/>
              <a:t>Cast</a:t>
            </a:r>
            <a:r>
              <a:rPr lang="hu-HU" sz="2800" dirty="0"/>
              <a:t>:</a:t>
            </a:r>
          </a:p>
          <a:p>
            <a:r>
              <a:rPr lang="hu-HU" sz="2800" dirty="0" err="1"/>
              <a:t>Mel</a:t>
            </a:r>
            <a:r>
              <a:rPr lang="hu-HU" sz="2800" dirty="0"/>
              <a:t> Gibson </a:t>
            </a:r>
            <a:r>
              <a:rPr lang="hu-HU" sz="2800" dirty="0" err="1"/>
              <a:t>as</a:t>
            </a:r>
            <a:r>
              <a:rPr lang="hu-HU" sz="2800" dirty="0"/>
              <a:t> William Wallace</a:t>
            </a:r>
          </a:p>
          <a:p>
            <a:r>
              <a:rPr lang="hu-HU" sz="2800" dirty="0"/>
              <a:t>Sophie </a:t>
            </a:r>
            <a:r>
              <a:rPr lang="hu-HU" sz="2800" dirty="0" err="1"/>
              <a:t>Marceau</a:t>
            </a:r>
            <a:r>
              <a:rPr lang="hu-HU" sz="2800" dirty="0"/>
              <a:t> </a:t>
            </a:r>
            <a:r>
              <a:rPr lang="hu-HU" sz="2800" dirty="0" err="1"/>
              <a:t>as</a:t>
            </a:r>
            <a:r>
              <a:rPr lang="hu-HU" sz="2800" dirty="0"/>
              <a:t> </a:t>
            </a:r>
            <a:r>
              <a:rPr lang="hu-HU" sz="2800" dirty="0" err="1"/>
              <a:t>princess</a:t>
            </a:r>
            <a:r>
              <a:rPr lang="hu-HU" sz="2800" dirty="0"/>
              <a:t> </a:t>
            </a:r>
            <a:r>
              <a:rPr lang="hu-HU" sz="2800" dirty="0" err="1"/>
              <a:t>Isabella</a:t>
            </a:r>
            <a:endParaRPr lang="hu-HU" sz="2800" dirty="0"/>
          </a:p>
          <a:p>
            <a:r>
              <a:rPr lang="hu-HU" sz="2800" dirty="0"/>
              <a:t>Patrick </a:t>
            </a:r>
            <a:r>
              <a:rPr lang="hu-HU" sz="2800" dirty="0" err="1"/>
              <a:t>McGoohan</a:t>
            </a:r>
            <a:r>
              <a:rPr lang="hu-HU" sz="2800" dirty="0"/>
              <a:t> </a:t>
            </a:r>
            <a:r>
              <a:rPr lang="hu-HU" sz="2800" dirty="0" err="1"/>
              <a:t>as</a:t>
            </a:r>
            <a:r>
              <a:rPr lang="hu-HU" sz="2800" dirty="0"/>
              <a:t> Edward "</a:t>
            </a:r>
            <a:r>
              <a:rPr lang="hu-HU" sz="2800" dirty="0" err="1"/>
              <a:t>Longshanks</a:t>
            </a:r>
            <a:r>
              <a:rPr lang="hu-HU" sz="2800" dirty="0"/>
              <a:t>„</a:t>
            </a:r>
          </a:p>
          <a:p>
            <a:r>
              <a:rPr lang="hu-HU" sz="2800" dirty="0" err="1"/>
              <a:t>Angus</a:t>
            </a:r>
            <a:r>
              <a:rPr lang="hu-HU" sz="2800" dirty="0"/>
              <a:t> </a:t>
            </a:r>
            <a:r>
              <a:rPr lang="hu-HU" sz="2800" dirty="0" err="1"/>
              <a:t>Macfadyen</a:t>
            </a:r>
            <a:r>
              <a:rPr lang="hu-HU" sz="2800" dirty="0"/>
              <a:t> </a:t>
            </a:r>
            <a:r>
              <a:rPr lang="hu-HU" sz="2800" dirty="0" err="1"/>
              <a:t>as</a:t>
            </a:r>
            <a:r>
              <a:rPr lang="hu-HU" sz="2800" dirty="0"/>
              <a:t> Robert </a:t>
            </a:r>
            <a:r>
              <a:rPr lang="hu-HU" sz="2800" dirty="0" err="1"/>
              <a:t>the</a:t>
            </a:r>
            <a:r>
              <a:rPr lang="hu-HU" sz="2800" dirty="0"/>
              <a:t> Bruce</a:t>
            </a:r>
          </a:p>
        </p:txBody>
      </p:sp>
    </p:spTree>
    <p:extLst>
      <p:ext uri="{BB962C8B-B14F-4D97-AF65-F5344CB8AC3E}">
        <p14:creationId xmlns:p14="http://schemas.microsoft.com/office/powerpoint/2010/main" val="276916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 txBox="1">
            <a:spLocks/>
          </p:cNvSpPr>
          <p:nvPr/>
        </p:nvSpPr>
        <p:spPr>
          <a:xfrm>
            <a:off x="6621517" y="218335"/>
            <a:ext cx="5307724" cy="150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Princess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Isabella</a:t>
            </a:r>
            <a:r>
              <a:rPr lang="hu-HU" dirty="0"/>
              <a:t>: Sophie </a:t>
            </a:r>
            <a:r>
              <a:rPr lang="hu-HU" dirty="0" err="1"/>
              <a:t>Marceau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Daughter</a:t>
            </a:r>
            <a:r>
              <a:rPr lang="hu-HU" dirty="0"/>
              <a:t> of Philip IV of France and </a:t>
            </a:r>
            <a:r>
              <a:rPr lang="hu-HU" dirty="0" err="1"/>
              <a:t>spouse</a:t>
            </a:r>
            <a:r>
              <a:rPr lang="hu-HU" dirty="0"/>
              <a:t> of Edward II of England.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00258" y="218335"/>
            <a:ext cx="5728138" cy="20018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Wallace</a:t>
            </a:r>
            <a:r>
              <a:rPr lang="hu-HU" dirty="0"/>
              <a:t>: </a:t>
            </a:r>
            <a:r>
              <a:rPr lang="hu-HU" dirty="0" err="1"/>
              <a:t>Mel</a:t>
            </a:r>
            <a:r>
              <a:rPr lang="hu-HU" dirty="0"/>
              <a:t> Gibson</a:t>
            </a:r>
          </a:p>
          <a:p>
            <a:pPr marL="0" indent="0">
              <a:buNone/>
            </a:pPr>
            <a:r>
              <a:rPr lang="hu-HU" dirty="0"/>
              <a:t>William Wallace </a:t>
            </a:r>
            <a:r>
              <a:rPr lang="hu-HU" dirty="0" err="1"/>
              <a:t>was</a:t>
            </a:r>
            <a:r>
              <a:rPr lang="hu-HU" dirty="0"/>
              <a:t> a 13th </a:t>
            </a:r>
            <a:r>
              <a:rPr lang="hu-HU" dirty="0" err="1"/>
              <a:t>century</a:t>
            </a:r>
            <a:r>
              <a:rPr lang="hu-HU" dirty="0"/>
              <a:t> </a:t>
            </a:r>
            <a:r>
              <a:rPr lang="hu-HU" dirty="0" err="1"/>
              <a:t>scottish</a:t>
            </a:r>
            <a:r>
              <a:rPr lang="hu-HU" dirty="0"/>
              <a:t> </a:t>
            </a:r>
            <a:r>
              <a:rPr lang="hu-HU" dirty="0" err="1"/>
              <a:t>knight</a:t>
            </a:r>
            <a:r>
              <a:rPr lang="hu-HU" dirty="0"/>
              <a:t>, and </a:t>
            </a:r>
            <a:r>
              <a:rPr lang="hu-HU" dirty="0" err="1"/>
              <a:t>one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main </a:t>
            </a:r>
            <a:r>
              <a:rPr lang="hu-HU" dirty="0" err="1"/>
              <a:t>leaders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US" dirty="0"/>
              <a:t>First War of Scottish Independence</a:t>
            </a:r>
            <a:r>
              <a:rPr lang="hu-HU" dirty="0"/>
              <a:t>.</a:t>
            </a:r>
          </a:p>
        </p:txBody>
      </p:sp>
      <p:pic>
        <p:nvPicPr>
          <p:cNvPr id="2050" name="Picture 2" descr="william_wal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8" y="2441941"/>
            <a:ext cx="6271784" cy="35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Csoportba foglalás 9"/>
          <p:cNvGrpSpPr/>
          <p:nvPr/>
        </p:nvGrpSpPr>
        <p:grpSpPr>
          <a:xfrm>
            <a:off x="7152531" y="1718525"/>
            <a:ext cx="4245696" cy="5092180"/>
            <a:chOff x="6296181" y="615697"/>
            <a:chExt cx="4715020" cy="5154483"/>
          </a:xfrm>
        </p:grpSpPr>
        <p:pic>
          <p:nvPicPr>
            <p:cNvPr id="2054" name="Picture 6" descr="Képtalálatok a következőre: franciaországi izabel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181" y="615697"/>
              <a:ext cx="4715019" cy="264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Képtalálatok a következőre: franciaországi izabell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182" y="3117982"/>
              <a:ext cx="4715019" cy="265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448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238151" y="551956"/>
            <a:ext cx="5728138" cy="17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Longshanks</a:t>
            </a:r>
            <a:r>
              <a:rPr lang="hu-HU" dirty="0"/>
              <a:t>: Patrick </a:t>
            </a:r>
            <a:r>
              <a:rPr lang="hu-HU" dirty="0" err="1"/>
              <a:t>McGoohan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Edward I, </a:t>
            </a:r>
            <a:r>
              <a:rPr lang="hu-HU" dirty="0" err="1"/>
              <a:t>king</a:t>
            </a:r>
            <a:r>
              <a:rPr lang="hu-HU" dirty="0"/>
              <a:t> of England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6463862" y="551955"/>
            <a:ext cx="5580993" cy="1739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</a:t>
            </a:r>
            <a:r>
              <a:rPr lang="hu-H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Bruce</a:t>
            </a:r>
            <a:r>
              <a:rPr lang="hu-HU" dirty="0"/>
              <a:t>: </a:t>
            </a:r>
            <a:r>
              <a:rPr lang="hu-HU" dirty="0" err="1"/>
              <a:t>Angus</a:t>
            </a:r>
            <a:r>
              <a:rPr lang="hu-HU" dirty="0"/>
              <a:t> </a:t>
            </a:r>
            <a:r>
              <a:rPr lang="hu-HU" dirty="0" err="1"/>
              <a:t>Macfadyen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Robert I, King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Scots</a:t>
            </a:r>
            <a:endParaRPr lang="hu-HU" dirty="0"/>
          </a:p>
        </p:txBody>
      </p:sp>
      <p:pic>
        <p:nvPicPr>
          <p:cNvPr id="3078" name="Picture 6" descr="Képtalálatok a következőre: patrick mcgoo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63" y="2291255"/>
            <a:ext cx="2774606" cy="39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dw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9" y="2291255"/>
            <a:ext cx="3009654" cy="39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6463862" y="2396359"/>
            <a:ext cx="5543140" cy="4049494"/>
            <a:chOff x="6463862" y="2396359"/>
            <a:chExt cx="5543140" cy="4049494"/>
          </a:xfrm>
        </p:grpSpPr>
        <p:pic>
          <p:nvPicPr>
            <p:cNvPr id="3082" name="Picture 10" descr="Képtalálatok a következőre: Robert de Bru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862" y="2396359"/>
              <a:ext cx="2703267" cy="4049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Képtalálatok a következőre: Robert de Bru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7129" y="2396359"/>
              <a:ext cx="2839873" cy="403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487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252248" y="252250"/>
            <a:ext cx="11782097" cy="4340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hu-HU" dirty="0"/>
              <a:t>:</a:t>
            </a:r>
          </a:p>
          <a:p>
            <a:pPr marL="0" indent="0">
              <a:buNone/>
            </a:pPr>
            <a:r>
              <a:rPr lang="en-US" sz="2400" dirty="0"/>
              <a:t>In 1290, after the death of the Scottish monarch Margaret of Norway,</a:t>
            </a:r>
            <a:r>
              <a:rPr lang="hu-HU" sz="2400" dirty="0"/>
              <a:t> 13 </a:t>
            </a:r>
            <a:r>
              <a:rPr lang="hu-HU" sz="2400" dirty="0" err="1"/>
              <a:t>Scottish</a:t>
            </a:r>
            <a:r>
              <a:rPr lang="hu-HU" sz="2400" dirty="0"/>
              <a:t> </a:t>
            </a:r>
            <a:r>
              <a:rPr lang="hu-HU" sz="2400" dirty="0" err="1"/>
              <a:t>nobles</a:t>
            </a:r>
            <a:r>
              <a:rPr lang="hu-HU" sz="2400" dirty="0"/>
              <a:t> </a:t>
            </a:r>
            <a:r>
              <a:rPr lang="hu-HU" sz="2400" dirty="0" err="1"/>
              <a:t>applied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occupy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throne</a:t>
            </a:r>
            <a:r>
              <a:rPr lang="en-US" sz="2400" dirty="0"/>
              <a:t>.</a:t>
            </a:r>
            <a:r>
              <a:rPr lang="hu-HU" sz="2400" dirty="0"/>
              <a:t> </a:t>
            </a:r>
            <a:r>
              <a:rPr lang="en-US" sz="2400" dirty="0"/>
              <a:t>They </a:t>
            </a:r>
            <a:r>
              <a:rPr lang="hu-HU" sz="2400" dirty="0" err="1"/>
              <a:t>were</a:t>
            </a:r>
            <a:r>
              <a:rPr lang="hu-HU" sz="2400" dirty="0"/>
              <a:t> </a:t>
            </a:r>
            <a:r>
              <a:rPr lang="hu-HU" sz="2400" dirty="0" err="1"/>
              <a:t>all</a:t>
            </a:r>
            <a:r>
              <a:rPr lang="hu-HU" sz="2400" dirty="0"/>
              <a:t> </a:t>
            </a:r>
            <a:r>
              <a:rPr lang="hu-HU" sz="2400" dirty="0" err="1"/>
              <a:t>trying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prove</a:t>
            </a:r>
            <a:r>
              <a:rPr lang="hu-HU" sz="2400" dirty="0"/>
              <a:t> </a:t>
            </a:r>
            <a:r>
              <a:rPr lang="hu-HU" sz="2400" dirty="0" err="1"/>
              <a:t>that</a:t>
            </a:r>
            <a:r>
              <a:rPr lang="hu-HU" sz="2400" dirty="0"/>
              <a:t> </a:t>
            </a:r>
            <a:r>
              <a:rPr lang="hu-HU" sz="2400" dirty="0" err="1"/>
              <a:t>they</a:t>
            </a:r>
            <a:r>
              <a:rPr lang="hu-HU" sz="2400" dirty="0"/>
              <a:t> </a:t>
            </a:r>
            <a:r>
              <a:rPr lang="en-US" sz="2400" dirty="0"/>
              <a:t>were entitled to the royal title of Scotland through </a:t>
            </a:r>
            <a:r>
              <a:rPr lang="hu-HU" sz="2400" dirty="0" err="1"/>
              <a:t>their</a:t>
            </a:r>
            <a:r>
              <a:rPr lang="hu-HU" sz="2400" dirty="0"/>
              <a:t> </a:t>
            </a:r>
            <a:r>
              <a:rPr lang="hu-HU" sz="2400" dirty="0" err="1"/>
              <a:t>ancestors</a:t>
            </a:r>
            <a:r>
              <a:rPr lang="hu-HU" sz="2400" dirty="0"/>
              <a:t>. </a:t>
            </a:r>
            <a:r>
              <a:rPr lang="en-US" sz="2400" dirty="0"/>
              <a:t>Eventually, the Balliol clan seized the throne in 1292 when John Balliol declared himself </a:t>
            </a:r>
            <a:r>
              <a:rPr lang="hu-HU" sz="2400" dirty="0" err="1"/>
              <a:t>as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new</a:t>
            </a:r>
            <a:r>
              <a:rPr lang="hu-HU" sz="2400" dirty="0"/>
              <a:t> </a:t>
            </a:r>
            <a:r>
              <a:rPr lang="en-US" sz="2400" dirty="0"/>
              <a:t>king.</a:t>
            </a:r>
            <a:r>
              <a:rPr lang="hu-HU" sz="2400" dirty="0"/>
              <a:t> </a:t>
            </a:r>
            <a:r>
              <a:rPr lang="en-US" sz="2400" dirty="0"/>
              <a:t>But the Scottish nobility disputed his eligibility</a:t>
            </a:r>
            <a:r>
              <a:rPr lang="hu-HU" sz="2400" dirty="0"/>
              <a:t>,</a:t>
            </a:r>
            <a:r>
              <a:rPr lang="en-US" sz="2400" dirty="0"/>
              <a:t> and many </a:t>
            </a:r>
            <a:r>
              <a:rPr lang="hu-HU" sz="2400" dirty="0" err="1"/>
              <a:t>wanted</a:t>
            </a:r>
            <a:r>
              <a:rPr lang="en-US" sz="2400" dirty="0"/>
              <a:t> Robert the Bruce</a:t>
            </a:r>
            <a:r>
              <a:rPr lang="hu-HU" sz="2400" dirty="0"/>
              <a:t> </a:t>
            </a:r>
            <a:r>
              <a:rPr lang="hu-HU" sz="2400" dirty="0" err="1"/>
              <a:t>as</a:t>
            </a:r>
            <a:r>
              <a:rPr lang="hu-HU" sz="2400" dirty="0"/>
              <a:t> </a:t>
            </a:r>
            <a:r>
              <a:rPr lang="hu-HU" sz="2400" dirty="0" err="1"/>
              <a:t>king</a:t>
            </a:r>
            <a:r>
              <a:rPr lang="hu-HU" sz="2400" dirty="0"/>
              <a:t> </a:t>
            </a:r>
            <a:r>
              <a:rPr lang="hu-HU" sz="2400" dirty="0" err="1"/>
              <a:t>instead</a:t>
            </a:r>
            <a:r>
              <a:rPr lang="en-US" sz="2400" dirty="0"/>
              <a:t>.</a:t>
            </a:r>
            <a:r>
              <a:rPr lang="hu-HU" sz="2400" dirty="0"/>
              <a:t> </a:t>
            </a:r>
            <a:r>
              <a:rPr lang="en-US" sz="2400" dirty="0"/>
              <a:t>The Scottish barons asked King Edward I of England to settle the dispute, but he arrived in Scotland with a huge army</a:t>
            </a:r>
            <a:r>
              <a:rPr lang="hu-HU" sz="2400" dirty="0"/>
              <a:t>,</a:t>
            </a:r>
            <a:r>
              <a:rPr lang="en-US" sz="2400" dirty="0"/>
              <a:t> and </a:t>
            </a:r>
            <a:r>
              <a:rPr lang="hu-HU" sz="2400" dirty="0" err="1"/>
              <a:t>sided</a:t>
            </a:r>
            <a:r>
              <a:rPr lang="hu-HU" sz="2400" dirty="0"/>
              <a:t>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en-US" sz="2400" dirty="0"/>
              <a:t>John Balliol. </a:t>
            </a:r>
            <a:r>
              <a:rPr lang="hu-HU" sz="2400" dirty="0"/>
              <a:t>He </a:t>
            </a:r>
            <a:r>
              <a:rPr lang="hu-HU" sz="2400" dirty="0" err="1"/>
              <a:t>sided</a:t>
            </a:r>
            <a:r>
              <a:rPr lang="hu-HU" sz="2400" dirty="0"/>
              <a:t>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him</a:t>
            </a:r>
            <a:r>
              <a:rPr lang="hu-HU" sz="2400" dirty="0"/>
              <a:t> </a:t>
            </a:r>
            <a:r>
              <a:rPr lang="hu-HU" sz="2400" dirty="0" err="1"/>
              <a:t>under</a:t>
            </a:r>
            <a:r>
              <a:rPr lang="hu-HU" sz="2400" dirty="0"/>
              <a:t> an </a:t>
            </a:r>
            <a:r>
              <a:rPr lang="en-US" sz="2400" dirty="0"/>
              <a:t>important condition: Balliol had to take an oath of </a:t>
            </a:r>
            <a:r>
              <a:rPr lang="hu-HU" sz="2400" dirty="0" err="1"/>
              <a:t>fealty</a:t>
            </a:r>
            <a:r>
              <a:rPr lang="en-US" sz="2400" dirty="0"/>
              <a:t> to him</a:t>
            </a:r>
            <a:r>
              <a:rPr lang="hu-HU" sz="2400" dirty="0"/>
              <a:t>. </a:t>
            </a:r>
            <a:r>
              <a:rPr lang="en-US" sz="2400" dirty="0"/>
              <a:t>With this oath, Edward </a:t>
            </a:r>
            <a:r>
              <a:rPr lang="hu-HU" sz="2400" dirty="0" err="1"/>
              <a:t>became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l</a:t>
            </a:r>
            <a:r>
              <a:rPr lang="en-US" sz="2400" dirty="0" err="1"/>
              <a:t>ord</a:t>
            </a:r>
            <a:r>
              <a:rPr lang="en-US" sz="2400" dirty="0"/>
              <a:t> of Balliol and thus of Scotland.</a:t>
            </a:r>
            <a:r>
              <a:rPr lang="hu-HU" sz="2400" dirty="0"/>
              <a:t> </a:t>
            </a:r>
            <a:r>
              <a:rPr lang="en-US" sz="2400" dirty="0"/>
              <a:t>Edward took the stone</a:t>
            </a:r>
            <a:r>
              <a:rPr lang="hu-HU" sz="2400" dirty="0"/>
              <a:t> of </a:t>
            </a:r>
            <a:r>
              <a:rPr lang="hu-HU" sz="2400" dirty="0" err="1"/>
              <a:t>Scone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53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252248" y="315312"/>
            <a:ext cx="11782097" cy="4141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The </a:t>
            </a:r>
            <a:r>
              <a:rPr lang="hu-HU" sz="2400" dirty="0" err="1"/>
              <a:t>tension</a:t>
            </a:r>
            <a:r>
              <a:rPr lang="hu-HU" sz="2400" dirty="0"/>
              <a:t> </a:t>
            </a:r>
            <a:r>
              <a:rPr lang="hu-HU" sz="2400" dirty="0" err="1"/>
              <a:t>between</a:t>
            </a:r>
            <a:r>
              <a:rPr lang="hu-HU" sz="2400" dirty="0"/>
              <a:t> </a:t>
            </a:r>
            <a:r>
              <a:rPr lang="hu-HU" sz="2400" dirty="0" err="1"/>
              <a:t>Scots</a:t>
            </a:r>
            <a:r>
              <a:rPr lang="hu-HU" sz="2400" dirty="0"/>
              <a:t> and </a:t>
            </a:r>
            <a:r>
              <a:rPr lang="hu-HU" sz="2400" dirty="0" err="1"/>
              <a:t>Brits</a:t>
            </a:r>
            <a:r>
              <a:rPr lang="hu-HU" sz="2400" dirty="0"/>
              <a:t> </a:t>
            </a:r>
            <a:r>
              <a:rPr lang="hu-HU" sz="2400" dirty="0" err="1"/>
              <a:t>kept</a:t>
            </a:r>
            <a:r>
              <a:rPr lang="hu-HU" sz="2400" dirty="0"/>
              <a:t> </a:t>
            </a:r>
            <a:r>
              <a:rPr lang="hu-HU" sz="2400" dirty="0" err="1"/>
              <a:t>getting</a:t>
            </a:r>
            <a:r>
              <a:rPr lang="hu-HU" sz="2400" dirty="0"/>
              <a:t> </a:t>
            </a:r>
            <a:r>
              <a:rPr lang="hu-HU" sz="2400" dirty="0" err="1"/>
              <a:t>higher</a:t>
            </a:r>
            <a:r>
              <a:rPr lang="hu-HU" sz="2400" dirty="0"/>
              <a:t> </a:t>
            </a:r>
            <a:r>
              <a:rPr lang="hu-HU" sz="2400" dirty="0" err="1"/>
              <a:t>until</a:t>
            </a:r>
            <a:r>
              <a:rPr lang="hu-HU" sz="2400" dirty="0"/>
              <a:t> 1297. The </a:t>
            </a:r>
            <a:r>
              <a:rPr lang="hu-HU" sz="2400" dirty="0" err="1"/>
              <a:t>final</a:t>
            </a:r>
            <a:r>
              <a:rPr lang="hu-HU" sz="2400" dirty="0"/>
              <a:t> </a:t>
            </a:r>
            <a:r>
              <a:rPr lang="hu-HU" sz="2400" dirty="0" err="1"/>
              <a:t>straw</a:t>
            </a:r>
            <a:r>
              <a:rPr lang="hu-HU" sz="2400" dirty="0"/>
              <a:t>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revolt</a:t>
            </a:r>
            <a:r>
              <a:rPr lang="hu-HU" sz="2400" dirty="0"/>
              <a:t> of a </a:t>
            </a:r>
            <a:r>
              <a:rPr lang="hu-HU" sz="2400" dirty="0" err="1"/>
              <a:t>nobleman</a:t>
            </a:r>
            <a:r>
              <a:rPr lang="hu-HU" sz="2400" dirty="0"/>
              <a:t> </a:t>
            </a:r>
            <a:r>
              <a:rPr lang="hu-HU" sz="2400" dirty="0" err="1"/>
              <a:t>called</a:t>
            </a:r>
            <a:r>
              <a:rPr lang="hu-HU" sz="2400" dirty="0"/>
              <a:t> William Wallace, </a:t>
            </a:r>
            <a:r>
              <a:rPr lang="hu-HU" sz="2400" dirty="0" err="1"/>
              <a:t>near</a:t>
            </a:r>
            <a:r>
              <a:rPr lang="hu-HU" sz="2400" dirty="0"/>
              <a:t> </a:t>
            </a:r>
            <a:r>
              <a:rPr lang="hu-HU" sz="2400" dirty="0" err="1"/>
              <a:t>Lanark</a:t>
            </a:r>
            <a:r>
              <a:rPr lang="hu-HU" sz="2400" dirty="0"/>
              <a:t>. </a:t>
            </a:r>
            <a:r>
              <a:rPr lang="hu-HU" sz="2400" dirty="0" err="1"/>
              <a:t>After</a:t>
            </a:r>
            <a:r>
              <a:rPr lang="hu-HU" sz="2400" dirty="0"/>
              <a:t> </a:t>
            </a:r>
            <a:r>
              <a:rPr lang="hu-HU" sz="2400" dirty="0" err="1"/>
              <a:t>his</a:t>
            </a:r>
            <a:r>
              <a:rPr lang="hu-HU" sz="2400" dirty="0"/>
              <a:t> </a:t>
            </a:r>
            <a:r>
              <a:rPr lang="hu-HU" sz="2400" dirty="0" err="1"/>
              <a:t>wife</a:t>
            </a:r>
            <a:r>
              <a:rPr lang="hu-HU" sz="2400" dirty="0"/>
              <a:t>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murdered</a:t>
            </a:r>
            <a:r>
              <a:rPr lang="hu-HU" sz="2400" dirty="0"/>
              <a:t>, he </a:t>
            </a:r>
            <a:r>
              <a:rPr lang="hu-HU" sz="2400" dirty="0" err="1"/>
              <a:t>killed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Sheriff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Lanark</a:t>
            </a:r>
            <a:r>
              <a:rPr lang="hu-HU" sz="2400" dirty="0"/>
              <a:t>, William </a:t>
            </a:r>
            <a:r>
              <a:rPr lang="hu-HU" sz="2400" dirty="0" err="1"/>
              <a:t>Heselrig</a:t>
            </a:r>
            <a:r>
              <a:rPr lang="hu-HU" sz="2400" dirty="0"/>
              <a:t>. </a:t>
            </a:r>
            <a:r>
              <a:rPr lang="en-US" sz="2400" dirty="0"/>
              <a:t>The English issued an arrest warrant against Wallace, who fled to the Scottish mountains, where thousands of Scottish peasants and warriors joined him.</a:t>
            </a:r>
            <a:r>
              <a:rPr lang="hu-HU" sz="2400" dirty="0"/>
              <a:t> </a:t>
            </a:r>
            <a:r>
              <a:rPr lang="en-US" sz="2400" dirty="0"/>
              <a:t>Their first victories</a:t>
            </a:r>
            <a:r>
              <a:rPr lang="hu-HU" sz="2400" dirty="0"/>
              <a:t> over </a:t>
            </a:r>
            <a:r>
              <a:rPr lang="hu-HU" sz="2400" dirty="0" err="1"/>
              <a:t>the</a:t>
            </a:r>
            <a:r>
              <a:rPr lang="hu-HU" sz="2400" dirty="0"/>
              <a:t> British</a:t>
            </a:r>
            <a:r>
              <a:rPr lang="en-US" sz="2400" dirty="0"/>
              <a:t> </a:t>
            </a:r>
            <a:r>
              <a:rPr lang="hu-HU" sz="2400" dirty="0" err="1"/>
              <a:t>took</a:t>
            </a:r>
            <a:r>
              <a:rPr lang="hu-HU" sz="2400" dirty="0"/>
              <a:t> </a:t>
            </a:r>
            <a:r>
              <a:rPr lang="hu-HU" sz="2400" dirty="0" err="1"/>
              <a:t>place</a:t>
            </a:r>
            <a:r>
              <a:rPr lang="hu-HU" sz="2400" dirty="0"/>
              <a:t> </a:t>
            </a:r>
            <a:r>
              <a:rPr lang="en-US" sz="2400" dirty="0"/>
              <a:t>at Loudoun Hill and</a:t>
            </a:r>
            <a:r>
              <a:rPr lang="hu-HU" sz="2400" dirty="0"/>
              <a:t> </a:t>
            </a:r>
            <a:r>
              <a:rPr lang="hu-HU" sz="2400" dirty="0" err="1"/>
              <a:t>Ayr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en-US" sz="2400" dirty="0"/>
              <a:t>In the great battle at the Stirling Bridge on September 11, 1297, the Scots won a tremendous victory, so Robert </a:t>
            </a:r>
            <a:r>
              <a:rPr lang="hu-HU" sz="2400" dirty="0" err="1"/>
              <a:t>the</a:t>
            </a:r>
            <a:r>
              <a:rPr lang="en-US" sz="2400" dirty="0"/>
              <a:t> Bruce, who from 1297, the fall of Balliol, considered himself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leader</a:t>
            </a:r>
            <a:r>
              <a:rPr lang="en-US" sz="2400" dirty="0"/>
              <a:t> of Scotland, </a:t>
            </a:r>
            <a:r>
              <a:rPr lang="hu-HU" sz="2400" dirty="0" err="1"/>
              <a:t>dubbed</a:t>
            </a:r>
            <a:r>
              <a:rPr lang="en-US" sz="2400" dirty="0"/>
              <a:t> Wallace a knight.</a:t>
            </a:r>
            <a:endParaRPr lang="hu-HU" sz="2400" dirty="0"/>
          </a:p>
        </p:txBody>
      </p:sp>
      <p:pic>
        <p:nvPicPr>
          <p:cNvPr id="5122" name="Picture 2" descr="Képtalálatok a következőre: stirlingi hí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3691924"/>
            <a:ext cx="5238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ok a következőre: stirlingi hí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45" y="3691924"/>
            <a:ext cx="6769418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252248" y="315312"/>
            <a:ext cx="11782097" cy="3037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/>
              <a:t>Longshanks</a:t>
            </a:r>
            <a:r>
              <a:rPr lang="hu-HU" dirty="0"/>
              <a:t>,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hand</a:t>
            </a:r>
            <a:r>
              <a:rPr lang="hu-HU" dirty="0"/>
              <a:t> </a:t>
            </a:r>
            <a:r>
              <a:rPr lang="hu-HU" dirty="0" err="1"/>
              <a:t>gathered</a:t>
            </a:r>
            <a:r>
              <a:rPr lang="hu-HU" dirty="0"/>
              <a:t> 15000 </a:t>
            </a:r>
            <a:r>
              <a:rPr lang="hu-HU" dirty="0" err="1"/>
              <a:t>soldiers</a:t>
            </a:r>
            <a:r>
              <a:rPr lang="hu-HU" dirty="0"/>
              <a:t>, and </a:t>
            </a:r>
            <a:r>
              <a:rPr lang="hu-HU" dirty="0" err="1"/>
              <a:t>swore</a:t>
            </a:r>
            <a:r>
              <a:rPr lang="hu-HU" dirty="0"/>
              <a:t> </a:t>
            </a:r>
            <a:r>
              <a:rPr lang="hu-HU" dirty="0" err="1"/>
              <a:t>revenge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Scotland. </a:t>
            </a:r>
            <a:r>
              <a:rPr lang="en-US" dirty="0"/>
              <a:t>Wallace couldn't gather </a:t>
            </a:r>
            <a:r>
              <a:rPr lang="hu-HU" dirty="0" err="1"/>
              <a:t>nearly</a:t>
            </a:r>
            <a:r>
              <a:rPr lang="hu-HU" dirty="0"/>
              <a:t> </a:t>
            </a:r>
            <a:r>
              <a:rPr lang="en-US" dirty="0"/>
              <a:t>as many fighters as Edward, but he was prepared for the clash.</a:t>
            </a:r>
            <a:r>
              <a:rPr lang="hu-HU" dirty="0"/>
              <a:t> </a:t>
            </a:r>
            <a:r>
              <a:rPr lang="en-US" dirty="0"/>
              <a:t>The battle took place on July 22, 1298, near Falkirk (40km from Glasgow).</a:t>
            </a:r>
            <a:r>
              <a:rPr lang="hu-HU" dirty="0"/>
              <a:t> During</a:t>
            </a:r>
            <a:r>
              <a:rPr lang="en-US" dirty="0"/>
              <a:t> the battle, the Scottish nobles </a:t>
            </a:r>
            <a:r>
              <a:rPr lang="hu-HU" dirty="0" err="1"/>
              <a:t>left</a:t>
            </a:r>
            <a:r>
              <a:rPr lang="hu-HU" dirty="0"/>
              <a:t> </a:t>
            </a:r>
            <a:r>
              <a:rPr lang="en-US" dirty="0" err="1"/>
              <a:t>th</a:t>
            </a:r>
            <a:r>
              <a:rPr lang="hu-HU" dirty="0"/>
              <a:t>e</a:t>
            </a:r>
            <a:r>
              <a:rPr lang="en-US" dirty="0"/>
              <a:t> infantry, so Wallace lost.</a:t>
            </a:r>
            <a:r>
              <a:rPr lang="hu-HU" dirty="0"/>
              <a:t> </a:t>
            </a:r>
            <a:r>
              <a:rPr lang="en-US" dirty="0"/>
              <a:t>Wallace was finally captured in 1305 (betrayed by a </a:t>
            </a:r>
            <a:r>
              <a:rPr lang="hu-HU" dirty="0" err="1"/>
              <a:t>Robert’s</a:t>
            </a:r>
            <a:r>
              <a:rPr lang="hu-HU" dirty="0"/>
              <a:t> </a:t>
            </a:r>
            <a:r>
              <a:rPr lang="hu-HU" dirty="0" err="1"/>
              <a:t>father</a:t>
            </a:r>
            <a:r>
              <a:rPr lang="en-US" dirty="0"/>
              <a:t>) and executed in London</a:t>
            </a:r>
            <a:r>
              <a:rPr lang="hu-HU" dirty="0"/>
              <a:t> </a:t>
            </a:r>
            <a:r>
              <a:rPr lang="en-US" dirty="0"/>
              <a:t>on </a:t>
            </a:r>
            <a:r>
              <a:rPr lang="hu-HU" dirty="0"/>
              <a:t>August 23,</a:t>
            </a:r>
            <a:r>
              <a:rPr lang="en-US" dirty="0"/>
              <a:t> 1305.</a:t>
            </a:r>
            <a:endParaRPr lang="hu-HU" sz="2400" dirty="0"/>
          </a:p>
        </p:txBody>
      </p:sp>
      <p:pic>
        <p:nvPicPr>
          <p:cNvPr id="6146" name="Picture 2" descr="Képtalálatok a következőre: a rettenthetet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2" y="3126828"/>
            <a:ext cx="5247599" cy="36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éptalálatok a következőre: William Wall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55" y="3126828"/>
            <a:ext cx="3259441" cy="36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4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1" y="-210208"/>
            <a:ext cx="12192000" cy="6857999"/>
          </a:xfrm>
          <a:prstGeom prst="rect">
            <a:avLst/>
          </a:prstGeom>
        </p:spPr>
      </p:pic>
      <p:sp>
        <p:nvSpPr>
          <p:cNvPr id="3" name="Tartalom helye 2"/>
          <p:cNvSpPr txBox="1">
            <a:spLocks/>
          </p:cNvSpPr>
          <p:nvPr/>
        </p:nvSpPr>
        <p:spPr>
          <a:xfrm>
            <a:off x="79541" y="2660551"/>
            <a:ext cx="5133590" cy="111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hu-HU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/>
              <a:t>Wikipedia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55724" y="2550193"/>
            <a:ext cx="3836276" cy="111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hu-HU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/>
              <a:t>Csurgó-Laczkó Gergely</a:t>
            </a:r>
          </a:p>
        </p:txBody>
      </p:sp>
    </p:spTree>
    <p:extLst>
      <p:ext uri="{BB962C8B-B14F-4D97-AF65-F5344CB8AC3E}">
        <p14:creationId xmlns:p14="http://schemas.microsoft.com/office/powerpoint/2010/main" val="342992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475</Words>
  <Application>Microsoft Office PowerPoint</Application>
  <PresentationFormat>Szélesvásznú</PresentationFormat>
  <Paragraphs>29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MVMH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Laczkó Mária</dc:creator>
  <cp:lastModifiedBy>Baumgartner Szilvia</cp:lastModifiedBy>
  <cp:revision>36</cp:revision>
  <dcterms:created xsi:type="dcterms:W3CDTF">2021-02-14T21:50:39Z</dcterms:created>
  <dcterms:modified xsi:type="dcterms:W3CDTF">2021-08-30T13:13:21Z</dcterms:modified>
</cp:coreProperties>
</file>