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hu-H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dia"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 és függőleges szöveg"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üggőleges cím és szöveg"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 és tartalom"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zakaszfejléc"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artalomrész"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Összehasonlítás"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sak cím"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Üres"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talomrész képaláírással"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ép képaláírással"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u-H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5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1.jpg"/><Relationship Id="rId5"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txBox="1"/>
          <p:nvPr>
            <p:ph type="ctrTitle"/>
          </p:nvPr>
        </p:nvSpPr>
        <p:spPr>
          <a:xfrm>
            <a:off x="1524000" y="700088"/>
            <a:ext cx="9144000" cy="290195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9600"/>
              <a:buFont typeface="Arial"/>
              <a:buNone/>
            </a:pPr>
            <a:r>
              <a:rPr lang="hu-HU" sz="9600">
                <a:latin typeface="Arial"/>
                <a:ea typeface="Arial"/>
                <a:cs typeface="Arial"/>
                <a:sym typeface="Arial"/>
              </a:rPr>
              <a:t>London </a:t>
            </a:r>
            <a:endParaRPr sz="9600">
              <a:latin typeface="Arial"/>
              <a:ea typeface="Arial"/>
              <a:cs typeface="Arial"/>
              <a:sym typeface="Arial"/>
            </a:endParaRPr>
          </a:p>
        </p:txBody>
      </p:sp>
      <p:sp>
        <p:nvSpPr>
          <p:cNvPr descr="n expert travel guide to London | Telegraph Travel" id="89" name="Google Shape;89;p13"/>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13"/>
          <p:cNvSpPr txBox="1"/>
          <p:nvPr/>
        </p:nvSpPr>
        <p:spPr>
          <a:xfrm>
            <a:off x="677731" y="871369"/>
            <a:ext cx="6151693" cy="11079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hu-HU" sz="6600">
                <a:solidFill>
                  <a:srgbClr val="0070C0"/>
                </a:solidFill>
                <a:latin typeface="Arial"/>
                <a:ea typeface="Arial"/>
                <a:cs typeface="Arial"/>
                <a:sym typeface="Arial"/>
              </a:rPr>
              <a:t>London</a:t>
            </a:r>
            <a:endParaRPr sz="6600">
              <a:solidFill>
                <a:srgbClr val="0070C0"/>
              </a:solidFill>
              <a:latin typeface="Arial"/>
              <a:ea typeface="Arial"/>
              <a:cs typeface="Arial"/>
              <a:sym typeface="Arial"/>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14"/>
          <p:cNvSpPr txBox="1"/>
          <p:nvPr>
            <p:ph type="title"/>
          </p:nvPr>
        </p:nvSpPr>
        <p:spPr>
          <a:xfrm>
            <a:off x="838200" y="1636712"/>
            <a:ext cx="2062163" cy="663575"/>
          </a:xfrm>
          <a:prstGeom prst="rect">
            <a:avLst/>
          </a:prstGeom>
          <a:gradFill>
            <a:gsLst>
              <a:gs pos="0">
                <a:srgbClr val="F5F7FC"/>
              </a:gs>
              <a:gs pos="37000">
                <a:srgbClr val="A9BEE4">
                  <a:alpha val="56862"/>
                </a:srgbClr>
              </a:gs>
              <a:gs pos="61000">
                <a:srgbClr val="A9BEE4">
                  <a:alpha val="60784"/>
                </a:srgbClr>
              </a:gs>
              <a:gs pos="100000">
                <a:srgbClr val="C5D3ED"/>
              </a:gs>
            </a:gsLst>
            <a:lin ang="5400000" scaled="0"/>
          </a:gra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59"/>
              <a:buFont typeface="Calibri"/>
              <a:buNone/>
            </a:pPr>
            <a:r>
              <a:rPr lang="hu-HU" sz="3959"/>
              <a:t>Location:</a:t>
            </a:r>
            <a:endParaRPr sz="3959"/>
          </a:p>
        </p:txBody>
      </p:sp>
      <p:sp>
        <p:nvSpPr>
          <p:cNvPr id="96" name="Google Shape;96;p14"/>
          <p:cNvSpPr txBox="1"/>
          <p:nvPr>
            <p:ph idx="1" type="body"/>
          </p:nvPr>
        </p:nvSpPr>
        <p:spPr>
          <a:xfrm>
            <a:off x="838200" y="2557463"/>
            <a:ext cx="10515600" cy="1928812"/>
          </a:xfrm>
          <a:prstGeom prst="rect">
            <a:avLst/>
          </a:prstGeom>
          <a:gradFill>
            <a:gsLst>
              <a:gs pos="0">
                <a:srgbClr val="F5F7FC"/>
              </a:gs>
              <a:gs pos="37000">
                <a:srgbClr val="A9BEE4">
                  <a:alpha val="56862"/>
                </a:srgbClr>
              </a:gs>
              <a:gs pos="61000">
                <a:srgbClr val="A9BEE4">
                  <a:alpha val="60784"/>
                </a:srgbClr>
              </a:gs>
              <a:gs pos="100000">
                <a:srgbClr val="C5D3ED"/>
              </a:gs>
            </a:gsLst>
            <a:lin ang="5400000" scaled="0"/>
          </a:gra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None/>
            </a:pPr>
            <a:r>
              <a:rPr lang="hu-HU"/>
              <a:t>London is the capital and largest city of England and the United Kingdom. Standing on the River Thames in the south-east of England, at the head of its 50-mile (80 km) estuary leading to the North Sea, London has been a major settlement for two millennia.</a:t>
            </a:r>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 name="Shape 101"/>
        <p:cNvGrpSpPr/>
        <p:nvPr/>
      </p:nvGrpSpPr>
      <p:grpSpPr>
        <a:xfrm>
          <a:off x="0" y="0"/>
          <a:ext cx="0" cy="0"/>
          <a:chOff x="0" y="0"/>
          <a:chExt cx="0" cy="0"/>
        </a:xfrm>
      </p:grpSpPr>
      <p:sp>
        <p:nvSpPr>
          <p:cNvPr id="102" name="Google Shape;102;p15"/>
          <p:cNvSpPr txBox="1"/>
          <p:nvPr>
            <p:ph type="title"/>
          </p:nvPr>
        </p:nvSpPr>
        <p:spPr>
          <a:xfrm>
            <a:off x="238125" y="565149"/>
            <a:ext cx="4905375" cy="877889"/>
          </a:xfrm>
          <a:prstGeom prst="rect">
            <a:avLst/>
          </a:prstGeom>
          <a:gradFill>
            <a:gsLst>
              <a:gs pos="0">
                <a:srgbClr val="DCDCD1">
                  <a:alpha val="40784"/>
                </a:srgbClr>
              </a:gs>
              <a:gs pos="100000">
                <a:srgbClr val="DCDCD1"/>
              </a:gs>
            </a:gsLst>
            <a:path path="circle">
              <a:fillToRect b="50%" l="50%" r="50%" t="50%"/>
            </a:path>
            <a:tileRect/>
          </a:gra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59"/>
              <a:buFont typeface="Cutive"/>
              <a:buNone/>
            </a:pPr>
            <a:r>
              <a:rPr lang="hu-HU" sz="3959">
                <a:latin typeface="Arial"/>
                <a:ea typeface="Arial"/>
                <a:cs typeface="Arial"/>
                <a:sym typeface="Arial"/>
              </a:rPr>
              <a:t>London Population:</a:t>
            </a:r>
            <a:endParaRPr sz="3959">
              <a:latin typeface="Arial"/>
              <a:ea typeface="Arial"/>
              <a:cs typeface="Arial"/>
              <a:sym typeface="Arial"/>
            </a:endParaRPr>
          </a:p>
        </p:txBody>
      </p:sp>
      <p:sp>
        <p:nvSpPr>
          <p:cNvPr id="103" name="Google Shape;103;p15"/>
          <p:cNvSpPr txBox="1"/>
          <p:nvPr>
            <p:ph idx="1" type="body"/>
          </p:nvPr>
        </p:nvSpPr>
        <p:spPr>
          <a:xfrm>
            <a:off x="2057400" y="1557338"/>
            <a:ext cx="8077200" cy="4429125"/>
          </a:xfrm>
          <a:prstGeom prst="rect">
            <a:avLst/>
          </a:prstGeom>
          <a:gradFill>
            <a:gsLst>
              <a:gs pos="0">
                <a:srgbClr val="DCDCD1">
                  <a:alpha val="40784"/>
                </a:srgbClr>
              </a:gs>
              <a:gs pos="100000">
                <a:srgbClr val="DCDCD1"/>
              </a:gs>
            </a:gsLst>
            <a:path path="circle">
              <a:fillToRect b="50%" l="50%" r="50%" t="50%"/>
            </a:path>
            <a:tileRect/>
          </a:gradFill>
          <a:ln>
            <a:noFill/>
          </a:ln>
        </p:spPr>
        <p:txBody>
          <a:bodyPr anchorCtr="0" anchor="t" bIns="45700" lIns="91425" spcFirstLastPara="1" rIns="91425" wrap="square" tIns="45700">
            <a:noAutofit/>
          </a:bodyPr>
          <a:lstStyle/>
          <a:p>
            <a:pPr indent="0" lvl="0" marL="0" rtl="0" algn="ctr">
              <a:lnSpc>
                <a:spcPct val="70000"/>
              </a:lnSpc>
              <a:spcBef>
                <a:spcPts val="0"/>
              </a:spcBef>
              <a:spcAft>
                <a:spcPts val="0"/>
              </a:spcAft>
              <a:buClr>
                <a:schemeClr val="dk1"/>
              </a:buClr>
              <a:buSzPts val="2240"/>
              <a:buNone/>
            </a:pPr>
            <a:r>
              <a:rPr lang="hu-HU" sz="2240">
                <a:latin typeface="Arial"/>
                <a:ea typeface="Arial"/>
                <a:cs typeface="Arial"/>
                <a:sym typeface="Arial"/>
              </a:rPr>
              <a:t>9,304,016</a:t>
            </a:r>
            <a:endParaRPr>
              <a:latin typeface="Arial"/>
              <a:ea typeface="Arial"/>
              <a:cs typeface="Arial"/>
              <a:sym typeface="Arial"/>
            </a:endParaRPr>
          </a:p>
          <a:p>
            <a:pPr indent="0" lvl="0" marL="0" rtl="0" algn="l">
              <a:lnSpc>
                <a:spcPct val="70000"/>
              </a:lnSpc>
              <a:spcBef>
                <a:spcPts val="1000"/>
              </a:spcBef>
              <a:spcAft>
                <a:spcPts val="0"/>
              </a:spcAft>
              <a:buClr>
                <a:schemeClr val="dk1"/>
              </a:buClr>
              <a:buSzPts val="2240"/>
              <a:buNone/>
            </a:pPr>
            <a:r>
              <a:t/>
            </a:r>
            <a:endParaRPr sz="2240">
              <a:latin typeface="Arial"/>
              <a:ea typeface="Arial"/>
              <a:cs typeface="Arial"/>
              <a:sym typeface="Arial"/>
            </a:endParaRPr>
          </a:p>
          <a:p>
            <a:pPr indent="0" lvl="0" marL="0" rtl="0" algn="l">
              <a:lnSpc>
                <a:spcPct val="70000"/>
              </a:lnSpc>
              <a:spcBef>
                <a:spcPts val="1000"/>
              </a:spcBef>
              <a:spcAft>
                <a:spcPts val="0"/>
              </a:spcAft>
              <a:buClr>
                <a:schemeClr val="dk1"/>
              </a:buClr>
              <a:buSzPts val="2240"/>
              <a:buNone/>
            </a:pPr>
            <a:r>
              <a:rPr lang="hu-HU" sz="2240">
                <a:latin typeface="Arial"/>
                <a:ea typeface="Arial"/>
                <a:cs typeface="Arial"/>
                <a:sym typeface="Arial"/>
              </a:rPr>
              <a:t>The latest official estimate of the population of London comes from the Office for National Statistics. According to their data, the estimated population of Greater London in 2016 is 8,787,892. The metro population in 2020 is estimated to be as much as 9.30 million according to the UN's World Urbanization Prospects.</a:t>
            </a:r>
            <a:endParaRPr>
              <a:latin typeface="Arial"/>
              <a:ea typeface="Arial"/>
              <a:cs typeface="Arial"/>
              <a:sym typeface="Arial"/>
            </a:endParaRPr>
          </a:p>
          <a:p>
            <a:pPr indent="0" lvl="0" marL="0" rtl="0" algn="l">
              <a:lnSpc>
                <a:spcPct val="70000"/>
              </a:lnSpc>
              <a:spcBef>
                <a:spcPts val="1000"/>
              </a:spcBef>
              <a:spcAft>
                <a:spcPts val="0"/>
              </a:spcAft>
              <a:buClr>
                <a:schemeClr val="dk1"/>
              </a:buClr>
              <a:buSzPts val="2240"/>
              <a:buNone/>
            </a:pPr>
            <a:r>
              <a:rPr lang="hu-HU" sz="2240">
                <a:latin typeface="Arial"/>
                <a:ea typeface="Arial"/>
                <a:cs typeface="Arial"/>
                <a:sym typeface="Arial"/>
              </a:rPr>
              <a:t>London's population makes it by far the largest city in the United Kingdom. The second largest city in the UK - Birmingham - has a population of 1.1 million.</a:t>
            </a:r>
            <a:endParaRPr>
              <a:latin typeface="Arial"/>
              <a:ea typeface="Arial"/>
              <a:cs typeface="Arial"/>
              <a:sym typeface="Arial"/>
            </a:endParaRPr>
          </a:p>
          <a:p>
            <a:pPr indent="0" lvl="0" marL="0" rtl="0" algn="l">
              <a:lnSpc>
                <a:spcPct val="70000"/>
              </a:lnSpc>
              <a:spcBef>
                <a:spcPts val="1000"/>
              </a:spcBef>
              <a:spcAft>
                <a:spcPts val="0"/>
              </a:spcAft>
              <a:buClr>
                <a:schemeClr val="dk1"/>
              </a:buClr>
              <a:buSzPts val="2240"/>
              <a:buNone/>
            </a:pPr>
            <a:r>
              <a:rPr lang="hu-HU" sz="2240">
                <a:latin typeface="Arial"/>
                <a:ea typeface="Arial"/>
                <a:cs typeface="Arial"/>
                <a:sym typeface="Arial"/>
              </a:rPr>
              <a:t>It is the third largest city in Europe, behind Istanbul (14.8 million) and Moscow (10.3 million), and the 27th most populous metro area in the world, slightly larger than Lima, Peru.</a:t>
            </a:r>
            <a:endParaRPr sz="2240">
              <a:latin typeface="Arial"/>
              <a:ea typeface="Arial"/>
              <a:cs typeface="Arial"/>
              <a:sym typeface="Arial"/>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sp>
        <p:nvSpPr>
          <p:cNvPr id="108" name="Google Shape;108;p16"/>
          <p:cNvSpPr txBox="1"/>
          <p:nvPr>
            <p:ph type="title"/>
          </p:nvPr>
        </p:nvSpPr>
        <p:spPr>
          <a:xfrm>
            <a:off x="838200" y="1498546"/>
            <a:ext cx="3419475" cy="8064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lang="hu-HU">
                <a:solidFill>
                  <a:schemeClr val="lt1"/>
                </a:solidFill>
              </a:rPr>
              <a:t>River Thames:</a:t>
            </a:r>
            <a:endParaRPr>
              <a:solidFill>
                <a:schemeClr val="lt1"/>
              </a:solidFill>
            </a:endParaRPr>
          </a:p>
        </p:txBody>
      </p:sp>
      <p:sp>
        <p:nvSpPr>
          <p:cNvPr id="109" name="Google Shape;109;p16"/>
          <p:cNvSpPr txBox="1"/>
          <p:nvPr>
            <p:ph idx="1" type="body"/>
          </p:nvPr>
        </p:nvSpPr>
        <p:spPr>
          <a:xfrm>
            <a:off x="838200" y="2463501"/>
            <a:ext cx="10515600" cy="3735594"/>
          </a:xfrm>
          <a:prstGeom prst="rect">
            <a:avLst/>
          </a:prstGeom>
          <a:solidFill>
            <a:srgbClr val="E96381">
              <a:alpha val="49803"/>
            </a:srgbClr>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None/>
            </a:pPr>
            <a:r>
              <a:rPr lang="hu-HU">
                <a:solidFill>
                  <a:schemeClr val="lt1"/>
                </a:solidFill>
              </a:rPr>
              <a:t>The River Thames, known alternatively in parts as the Isis, is a river that flows through southern England including London. At 215 miles (346 km), it is the longest river entirely in England and the second-longest in the United Kingdom, after the River Severn. It flows through Oxford (where it is called the Isis), Reading, Henley-on-Thames and Windsor. The lower reaches of the river are called the Tideway, derived from its long tidal reach up to Teddington Lock. It rises at Thames Head in Gloucestershire, and flows into the North Sea via the Thames Estuary. The Thames drains the whole of Greater London.</a:t>
            </a:r>
            <a:endParaRPr>
              <a:solidFill>
                <a:schemeClr val="lt1"/>
              </a:solidFill>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1"/>
            </a:gs>
            <a:gs pos="24000">
              <a:schemeClr val="dk1"/>
            </a:gs>
            <a:gs pos="52999">
              <a:srgbClr val="40403D"/>
            </a:gs>
            <a:gs pos="80000">
              <a:srgbClr val="DCDCD1"/>
            </a:gs>
            <a:gs pos="100000">
              <a:srgbClr val="DCDCD1"/>
            </a:gs>
          </a:gsLst>
          <a:lin ang="2700000" scaled="0"/>
        </a:gradFill>
      </p:bgPr>
    </p:bg>
    <p:spTree>
      <p:nvGrpSpPr>
        <p:cNvPr id="113" name="Shape 113"/>
        <p:cNvGrpSpPr/>
        <p:nvPr/>
      </p:nvGrpSpPr>
      <p:grpSpPr>
        <a:xfrm>
          <a:off x="0" y="0"/>
          <a:ext cx="0" cy="0"/>
          <a:chOff x="0" y="0"/>
          <a:chExt cx="0" cy="0"/>
        </a:xfrm>
      </p:grpSpPr>
      <p:sp>
        <p:nvSpPr>
          <p:cNvPr id="114" name="Google Shape;114;p17"/>
          <p:cNvSpPr txBox="1"/>
          <p:nvPr>
            <p:ph type="title"/>
          </p:nvPr>
        </p:nvSpPr>
        <p:spPr>
          <a:xfrm>
            <a:off x="118334" y="96819"/>
            <a:ext cx="4582758" cy="98970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hu-HU">
                <a:solidFill>
                  <a:schemeClr val="lt1"/>
                </a:solidFill>
                <a:latin typeface="Arial"/>
                <a:ea typeface="Arial"/>
                <a:cs typeface="Arial"/>
                <a:sym typeface="Arial"/>
              </a:rPr>
              <a:t>Famous Sights:</a:t>
            </a:r>
            <a:endParaRPr>
              <a:solidFill>
                <a:schemeClr val="lt1"/>
              </a:solidFill>
              <a:latin typeface="Arial"/>
              <a:ea typeface="Arial"/>
              <a:cs typeface="Arial"/>
              <a:sym typeface="Arial"/>
            </a:endParaRPr>
          </a:p>
        </p:txBody>
      </p:sp>
      <p:pic>
        <p:nvPicPr>
          <p:cNvPr descr="áros big ben london óratorony anglia háttérkép" id="115" name="Google Shape;115;p17"/>
          <p:cNvPicPr preferRelativeResize="0"/>
          <p:nvPr>
            <p:ph idx="1" type="body"/>
          </p:nvPr>
        </p:nvPicPr>
        <p:blipFill rotWithShape="1">
          <a:blip r:embed="rId3">
            <a:alphaModFix/>
          </a:blip>
          <a:srcRect b="0" l="0" r="0" t="0"/>
          <a:stretch/>
        </p:blipFill>
        <p:spPr>
          <a:xfrm flipH="1">
            <a:off x="1034860" y="2981791"/>
            <a:ext cx="3666232" cy="2059200"/>
          </a:xfrm>
          <a:prstGeom prst="rect">
            <a:avLst/>
          </a:prstGeom>
          <a:noFill/>
          <a:ln>
            <a:noFill/>
          </a:ln>
        </p:spPr>
      </p:pic>
      <p:pic>
        <p:nvPicPr>
          <p:cNvPr descr="ondon Eye" id="116" name="Google Shape;116;p17"/>
          <p:cNvPicPr preferRelativeResize="0"/>
          <p:nvPr/>
        </p:nvPicPr>
        <p:blipFill rotWithShape="1">
          <a:blip r:embed="rId4">
            <a:alphaModFix/>
          </a:blip>
          <a:srcRect b="0" l="0" r="0" t="0"/>
          <a:stretch/>
        </p:blipFill>
        <p:spPr>
          <a:xfrm>
            <a:off x="6403532" y="2981791"/>
            <a:ext cx="4118400" cy="2059200"/>
          </a:xfrm>
          <a:prstGeom prst="rect">
            <a:avLst/>
          </a:prstGeom>
          <a:noFill/>
          <a:ln>
            <a:noFill/>
          </a:ln>
        </p:spPr>
      </p:pic>
      <p:sp>
        <p:nvSpPr>
          <p:cNvPr id="117" name="Google Shape;117;p17"/>
          <p:cNvSpPr txBox="1"/>
          <p:nvPr/>
        </p:nvSpPr>
        <p:spPr>
          <a:xfrm>
            <a:off x="404122" y="1108036"/>
            <a:ext cx="3666232" cy="1754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hu-HU" sz="1800">
                <a:solidFill>
                  <a:srgbClr val="BCB06F"/>
                </a:solidFill>
                <a:latin typeface="Arial"/>
                <a:ea typeface="Arial"/>
                <a:cs typeface="Arial"/>
                <a:sym typeface="Arial"/>
              </a:rPr>
              <a:t>Big Ben is the nickname for the Great Bell of the striking clock at the north end of the Palace of Westminster in London and is usually extended to refer to both the clock and the clock tower. </a:t>
            </a:r>
            <a:endParaRPr sz="1800">
              <a:solidFill>
                <a:srgbClr val="BCB06F"/>
              </a:solidFill>
              <a:latin typeface="Arial"/>
              <a:ea typeface="Arial"/>
              <a:cs typeface="Arial"/>
              <a:sym typeface="Arial"/>
            </a:endParaRPr>
          </a:p>
        </p:txBody>
      </p:sp>
      <p:sp>
        <p:nvSpPr>
          <p:cNvPr id="118" name="Google Shape;118;p17"/>
          <p:cNvSpPr txBox="1"/>
          <p:nvPr/>
        </p:nvSpPr>
        <p:spPr>
          <a:xfrm>
            <a:off x="5903470" y="1662033"/>
            <a:ext cx="4118400"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hu-HU" sz="1800">
                <a:solidFill>
                  <a:srgbClr val="DB885A"/>
                </a:solidFill>
                <a:latin typeface="Arial"/>
                <a:ea typeface="Arial"/>
                <a:cs typeface="Arial"/>
                <a:sym typeface="Arial"/>
              </a:rPr>
              <a:t>The London Eye, or the Millennium Wheel, is a cantilevered observation wheel on the South Bank of the River Thames in London. </a:t>
            </a:r>
            <a:endParaRPr sz="1800">
              <a:solidFill>
                <a:srgbClr val="DB885A"/>
              </a:solidFill>
              <a:latin typeface="Arial"/>
              <a:ea typeface="Arial"/>
              <a:cs typeface="Arial"/>
              <a:sym typeface="Arial"/>
            </a:endParaRPr>
          </a:p>
        </p:txBody>
      </p:sp>
      <p:sp>
        <p:nvSpPr>
          <p:cNvPr id="119" name="Google Shape;119;p17"/>
          <p:cNvSpPr txBox="1"/>
          <p:nvPr/>
        </p:nvSpPr>
        <p:spPr>
          <a:xfrm>
            <a:off x="7962670" y="5040991"/>
            <a:ext cx="4118400" cy="1754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hu-HU" sz="1800">
                <a:solidFill>
                  <a:srgbClr val="DB885A"/>
                </a:solidFill>
                <a:latin typeface="Arial"/>
                <a:ea typeface="Arial"/>
                <a:cs typeface="Arial"/>
                <a:sym typeface="Arial"/>
              </a:rPr>
              <a:t>It is Europe's tallest cantilevered observation wheel, and is the most popular paid tourist attraction in the United Kingdom with over 3.75 million visitors annually, and has made many appearances in popular culture.</a:t>
            </a:r>
            <a:endParaRPr sz="1800">
              <a:solidFill>
                <a:srgbClr val="DB885A"/>
              </a:solidFill>
              <a:latin typeface="Arial"/>
              <a:ea typeface="Arial"/>
              <a:cs typeface="Arial"/>
              <a:sym typeface="Arial"/>
            </a:endParaRPr>
          </a:p>
        </p:txBody>
      </p:sp>
      <p:sp>
        <p:nvSpPr>
          <p:cNvPr id="120" name="Google Shape;120;p17"/>
          <p:cNvSpPr txBox="1"/>
          <p:nvPr/>
        </p:nvSpPr>
        <p:spPr>
          <a:xfrm>
            <a:off x="2237238" y="5109882"/>
            <a:ext cx="3666232" cy="17481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hu-HU" sz="1800">
                <a:solidFill>
                  <a:srgbClr val="BCB06F"/>
                </a:solidFill>
                <a:latin typeface="Arial"/>
                <a:ea typeface="Arial"/>
                <a:cs typeface="Arial"/>
                <a:sym typeface="Arial"/>
              </a:rPr>
              <a:t>The official name of the tower in which Big Ben is located was originally the Clock Tower, but it was renamed Elizabeth Tower in 2012 to mark the Diamond Jubilee of Elizabeth II.</a:t>
            </a:r>
            <a:endParaRPr sz="1800">
              <a:solidFill>
                <a:srgbClr val="BCB06F"/>
              </a:solidFill>
              <a:latin typeface="Arial"/>
              <a:ea typeface="Arial"/>
              <a:cs typeface="Arial"/>
              <a:sym typeface="Arial"/>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1"/>
            </a:gs>
            <a:gs pos="64000">
              <a:srgbClr val="40403D"/>
            </a:gs>
            <a:gs pos="100000">
              <a:srgbClr val="DCDCD1"/>
            </a:gs>
          </a:gsLst>
          <a:lin ang="2700000" scaled="0"/>
        </a:gradFill>
      </p:bgPr>
    </p:bg>
    <p:spTree>
      <p:nvGrpSpPr>
        <p:cNvPr id="124" name="Shape 124"/>
        <p:cNvGrpSpPr/>
        <p:nvPr/>
      </p:nvGrpSpPr>
      <p:grpSpPr>
        <a:xfrm>
          <a:off x="0" y="0"/>
          <a:ext cx="0" cy="0"/>
          <a:chOff x="0" y="0"/>
          <a:chExt cx="0" cy="0"/>
        </a:xfrm>
      </p:grpSpPr>
      <p:pic>
        <p:nvPicPr>
          <p:cNvPr descr="ower Bridge tickets | musement" id="125" name="Google Shape;125;p18"/>
          <p:cNvPicPr preferRelativeResize="0"/>
          <p:nvPr/>
        </p:nvPicPr>
        <p:blipFill rotWithShape="1">
          <a:blip r:embed="rId3">
            <a:alphaModFix/>
          </a:blip>
          <a:srcRect b="0" l="0" r="0" t="0"/>
          <a:stretch/>
        </p:blipFill>
        <p:spPr>
          <a:xfrm>
            <a:off x="1211847" y="1820316"/>
            <a:ext cx="4170571" cy="2779200"/>
          </a:xfrm>
          <a:prstGeom prst="rect">
            <a:avLst/>
          </a:prstGeom>
          <a:noFill/>
          <a:ln>
            <a:noFill/>
          </a:ln>
        </p:spPr>
      </p:pic>
      <p:sp>
        <p:nvSpPr>
          <p:cNvPr id="126" name="Google Shape;126;p18"/>
          <p:cNvSpPr/>
          <p:nvPr/>
        </p:nvSpPr>
        <p:spPr>
          <a:xfrm>
            <a:off x="7196733" y="4694358"/>
            <a:ext cx="3506993" cy="2031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hu-HU" sz="1800">
                <a:solidFill>
                  <a:srgbClr val="DAE8F4"/>
                </a:solidFill>
                <a:latin typeface="Arial"/>
                <a:ea typeface="Arial"/>
                <a:cs typeface="Arial"/>
                <a:sym typeface="Arial"/>
              </a:rPr>
              <a:t> Located in the City of Westminster, the palace is often at the centre of state occasions and royal hospitality. It has been a focal point for the British people at times of national rejoicing and mourning.</a:t>
            </a:r>
            <a:endParaRPr sz="1800">
              <a:solidFill>
                <a:srgbClr val="DAE8F4"/>
              </a:solidFill>
              <a:latin typeface="Arial"/>
              <a:ea typeface="Arial"/>
              <a:cs typeface="Arial"/>
              <a:sym typeface="Arial"/>
            </a:endParaRPr>
          </a:p>
        </p:txBody>
      </p:sp>
      <p:pic>
        <p:nvPicPr>
          <p:cNvPr descr="uckingham Palace: ultimate guide to London's royal residence ..." id="127" name="Google Shape;127;p18"/>
          <p:cNvPicPr preferRelativeResize="0"/>
          <p:nvPr/>
        </p:nvPicPr>
        <p:blipFill rotWithShape="1">
          <a:blip r:embed="rId4">
            <a:alphaModFix/>
          </a:blip>
          <a:srcRect b="0" l="0" r="0" t="0"/>
          <a:stretch/>
        </p:blipFill>
        <p:spPr>
          <a:xfrm>
            <a:off x="6998126" y="1820316"/>
            <a:ext cx="3705600" cy="2779200"/>
          </a:xfrm>
          <a:prstGeom prst="rect">
            <a:avLst/>
          </a:prstGeom>
          <a:noFill/>
          <a:ln>
            <a:noFill/>
          </a:ln>
        </p:spPr>
      </p:pic>
      <p:sp>
        <p:nvSpPr>
          <p:cNvPr id="128" name="Google Shape;128;p18"/>
          <p:cNvSpPr txBox="1"/>
          <p:nvPr/>
        </p:nvSpPr>
        <p:spPr>
          <a:xfrm>
            <a:off x="1211846" y="4694358"/>
            <a:ext cx="4170571" cy="2031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hu-HU" sz="1800">
                <a:solidFill>
                  <a:srgbClr val="6091C2"/>
                </a:solidFill>
                <a:latin typeface="Arial"/>
                <a:ea typeface="Arial"/>
                <a:cs typeface="Arial"/>
                <a:sym typeface="Arial"/>
              </a:rPr>
              <a:t>It lies within the London Borough of Tower Hamlets, which is separated from the eastern edge of the square mile of the City of London by the open space known as Tower Hill. It was founded towards the end of 1066 as part of the Norman Conquest of England.</a:t>
            </a:r>
            <a:endParaRPr sz="1800">
              <a:solidFill>
                <a:srgbClr val="6091C2"/>
              </a:solidFill>
              <a:latin typeface="Arial"/>
              <a:ea typeface="Arial"/>
              <a:cs typeface="Arial"/>
              <a:sym typeface="Arial"/>
            </a:endParaRPr>
          </a:p>
        </p:txBody>
      </p:sp>
      <p:sp>
        <p:nvSpPr>
          <p:cNvPr id="129" name="Google Shape;129;p18"/>
          <p:cNvSpPr txBox="1"/>
          <p:nvPr/>
        </p:nvSpPr>
        <p:spPr>
          <a:xfrm>
            <a:off x="1301676" y="244778"/>
            <a:ext cx="4381171"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hu-HU" sz="1800">
                <a:solidFill>
                  <a:srgbClr val="6091C2"/>
                </a:solidFill>
                <a:latin typeface="Arial"/>
                <a:ea typeface="Arial"/>
                <a:cs typeface="Arial"/>
                <a:sym typeface="Arial"/>
              </a:rPr>
              <a:t>The Tower of London, officially Her Majesty's Royal Palace and Fortress of the Tower of London, is a historic castle located on the north bank of the River Thames in central London.</a:t>
            </a:r>
            <a:endParaRPr sz="1800">
              <a:solidFill>
                <a:schemeClr val="dk1"/>
              </a:solidFill>
              <a:latin typeface="Calibri"/>
              <a:ea typeface="Calibri"/>
              <a:cs typeface="Calibri"/>
              <a:sym typeface="Calibri"/>
            </a:endParaRPr>
          </a:p>
        </p:txBody>
      </p:sp>
      <p:sp>
        <p:nvSpPr>
          <p:cNvPr id="130" name="Google Shape;130;p18"/>
          <p:cNvSpPr txBox="1"/>
          <p:nvPr/>
        </p:nvSpPr>
        <p:spPr>
          <a:xfrm>
            <a:off x="7196733" y="244778"/>
            <a:ext cx="3560781"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hu-HU" sz="1800">
                <a:solidFill>
                  <a:srgbClr val="DAE8F4"/>
                </a:solidFill>
                <a:latin typeface="Arial"/>
                <a:ea typeface="Arial"/>
                <a:cs typeface="Arial"/>
                <a:sym typeface="Arial"/>
              </a:rPr>
              <a:t>Buckingham Palace is the London residence and administrative headquarters of the monarchy of the United Kingdom.</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6"/>
            </a:gs>
            <a:gs pos="24000">
              <a:schemeClr val="accent6"/>
            </a:gs>
            <a:gs pos="52000">
              <a:srgbClr val="C4E0B2"/>
            </a:gs>
            <a:gs pos="80000">
              <a:srgbClr val="E1EFD8"/>
            </a:gs>
            <a:gs pos="100000">
              <a:srgbClr val="DCDCD1"/>
            </a:gs>
          </a:gsLst>
          <a:lin ang="2700000" scaled="0"/>
        </a:gradFill>
      </p:bgPr>
    </p:bg>
    <p:spTree>
      <p:nvGrpSpPr>
        <p:cNvPr id="134" name="Shape 134"/>
        <p:cNvGrpSpPr/>
        <p:nvPr/>
      </p:nvGrpSpPr>
      <p:grpSpPr>
        <a:xfrm>
          <a:off x="0" y="0"/>
          <a:ext cx="0" cy="0"/>
          <a:chOff x="0" y="0"/>
          <a:chExt cx="0" cy="0"/>
        </a:xfrm>
      </p:grpSpPr>
      <p:sp>
        <p:nvSpPr>
          <p:cNvPr id="135" name="Google Shape;135;p19"/>
          <p:cNvSpPr txBox="1"/>
          <p:nvPr>
            <p:ph type="title"/>
          </p:nvPr>
        </p:nvSpPr>
        <p:spPr>
          <a:xfrm>
            <a:off x="838200" y="365125"/>
            <a:ext cx="10515600" cy="65685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Arial"/>
              <a:buNone/>
            </a:pPr>
            <a:r>
              <a:rPr lang="hu-HU" sz="3200">
                <a:latin typeface="Arial"/>
                <a:ea typeface="Arial"/>
                <a:cs typeface="Arial"/>
                <a:sym typeface="Arial"/>
              </a:rPr>
              <a:t>Animals in the UK:</a:t>
            </a:r>
            <a:endParaRPr sz="3200">
              <a:latin typeface="Arial"/>
              <a:ea typeface="Arial"/>
              <a:cs typeface="Arial"/>
              <a:sym typeface="Arial"/>
            </a:endParaRPr>
          </a:p>
        </p:txBody>
      </p:sp>
      <p:pic>
        <p:nvPicPr>
          <p:cNvPr descr="2 European Hedgehog " id="136" name="Google Shape;136;p19"/>
          <p:cNvPicPr preferRelativeResize="0"/>
          <p:nvPr/>
        </p:nvPicPr>
        <p:blipFill rotWithShape="1">
          <a:blip r:embed="rId3">
            <a:alphaModFix/>
          </a:blip>
          <a:srcRect b="0" l="0" r="0" t="0"/>
          <a:stretch/>
        </p:blipFill>
        <p:spPr>
          <a:xfrm>
            <a:off x="266700" y="1458530"/>
            <a:ext cx="3745531" cy="2485016"/>
          </a:xfrm>
          <a:prstGeom prst="rect">
            <a:avLst/>
          </a:prstGeom>
          <a:noFill/>
          <a:ln>
            <a:noFill/>
          </a:ln>
        </p:spPr>
      </p:pic>
      <p:pic>
        <p:nvPicPr>
          <p:cNvPr descr="5 Scottish Wildcat  " id="137" name="Google Shape;137;p19"/>
          <p:cNvPicPr preferRelativeResize="0"/>
          <p:nvPr/>
        </p:nvPicPr>
        <p:blipFill rotWithShape="1">
          <a:blip r:embed="rId4">
            <a:alphaModFix/>
          </a:blip>
          <a:srcRect b="0" l="0" r="0" t="0"/>
          <a:stretch/>
        </p:blipFill>
        <p:spPr>
          <a:xfrm>
            <a:off x="8334227" y="1455946"/>
            <a:ext cx="3741680" cy="2487600"/>
          </a:xfrm>
          <a:prstGeom prst="rect">
            <a:avLst/>
          </a:prstGeom>
          <a:noFill/>
          <a:ln>
            <a:noFill/>
          </a:ln>
        </p:spPr>
      </p:pic>
      <p:pic>
        <p:nvPicPr>
          <p:cNvPr descr="4 Grey Seal  " id="138" name="Google Shape;138;p19"/>
          <p:cNvPicPr preferRelativeResize="0"/>
          <p:nvPr/>
        </p:nvPicPr>
        <p:blipFill rotWithShape="1">
          <a:blip r:embed="rId5">
            <a:alphaModFix/>
          </a:blip>
          <a:srcRect b="0" l="0" r="0" t="0"/>
          <a:stretch/>
        </p:blipFill>
        <p:spPr>
          <a:xfrm>
            <a:off x="4310088" y="1455946"/>
            <a:ext cx="3726282" cy="2487600"/>
          </a:xfrm>
          <a:prstGeom prst="rect">
            <a:avLst/>
          </a:prstGeom>
          <a:noFill/>
          <a:ln>
            <a:noFill/>
          </a:ln>
        </p:spPr>
      </p:pic>
      <p:sp>
        <p:nvSpPr>
          <p:cNvPr id="139" name="Google Shape;139;p19"/>
          <p:cNvSpPr txBox="1"/>
          <p:nvPr/>
        </p:nvSpPr>
        <p:spPr>
          <a:xfrm>
            <a:off x="4310496" y="4671940"/>
            <a:ext cx="3726282" cy="16004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hu-HU" sz="1400">
                <a:solidFill>
                  <a:schemeClr val="dk1"/>
                </a:solidFill>
                <a:latin typeface="Arial"/>
                <a:ea typeface="Arial"/>
                <a:cs typeface="Arial"/>
                <a:sym typeface="Arial"/>
              </a:rPr>
              <a:t>It is a native animal of Britain, and it is mostly found on the British coast. The grey seal is most famous in the United Kingdom as they are largest breeding mammals found in this region. At birth, the grey seal is said to weigh approximately 14 kilograms.</a:t>
            </a:r>
            <a:endParaRPr sz="1400">
              <a:solidFill>
                <a:schemeClr val="dk1"/>
              </a:solidFill>
              <a:latin typeface="Arial"/>
              <a:ea typeface="Arial"/>
              <a:cs typeface="Arial"/>
              <a:sym typeface="Arial"/>
            </a:endParaRPr>
          </a:p>
        </p:txBody>
      </p:sp>
      <p:sp>
        <p:nvSpPr>
          <p:cNvPr id="140" name="Google Shape;140;p19"/>
          <p:cNvSpPr txBox="1"/>
          <p:nvPr/>
        </p:nvSpPr>
        <p:spPr>
          <a:xfrm>
            <a:off x="4607991" y="4123077"/>
            <a:ext cx="3130475" cy="36933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hu-HU" sz="1800">
                <a:solidFill>
                  <a:schemeClr val="dk1"/>
                </a:solidFill>
                <a:latin typeface="Arial"/>
                <a:ea typeface="Arial"/>
                <a:cs typeface="Arial"/>
                <a:sym typeface="Arial"/>
              </a:rPr>
              <a:t>The Grey Seal</a:t>
            </a:r>
            <a:endParaRPr/>
          </a:p>
        </p:txBody>
      </p:sp>
      <p:sp>
        <p:nvSpPr>
          <p:cNvPr id="141" name="Google Shape;141;p19"/>
          <p:cNvSpPr txBox="1"/>
          <p:nvPr/>
        </p:nvSpPr>
        <p:spPr>
          <a:xfrm>
            <a:off x="8394869" y="4717268"/>
            <a:ext cx="3620396" cy="181588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hu-HU" sz="1400">
                <a:solidFill>
                  <a:schemeClr val="dk1"/>
                </a:solidFill>
                <a:latin typeface="Arial"/>
                <a:ea typeface="Arial"/>
                <a:cs typeface="Arial"/>
                <a:sym typeface="Arial"/>
              </a:rPr>
              <a:t>They are the only remaining largest wild predators found in the United Kingdom. The Scottish wildcats are solitary animals and seem to live together only during the mating season. This species is described as being an excellent predator as it is fearless, intelligent and mighty. </a:t>
            </a:r>
            <a:endParaRPr sz="1400">
              <a:solidFill>
                <a:schemeClr val="dk1"/>
              </a:solidFill>
              <a:latin typeface="Arial"/>
              <a:ea typeface="Arial"/>
              <a:cs typeface="Arial"/>
              <a:sym typeface="Arial"/>
            </a:endParaRPr>
          </a:p>
        </p:txBody>
      </p:sp>
      <p:sp>
        <p:nvSpPr>
          <p:cNvPr id="142" name="Google Shape;142;p19"/>
          <p:cNvSpPr txBox="1"/>
          <p:nvPr/>
        </p:nvSpPr>
        <p:spPr>
          <a:xfrm>
            <a:off x="8334226" y="4000508"/>
            <a:ext cx="3857773"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hu-HU" sz="1800">
                <a:solidFill>
                  <a:schemeClr val="dk1"/>
                </a:solidFill>
                <a:latin typeface="Arial"/>
                <a:ea typeface="Arial"/>
                <a:cs typeface="Arial"/>
                <a:sym typeface="Arial"/>
              </a:rPr>
              <a:t>The Scottish Wildcat</a:t>
            </a:r>
            <a:endParaRPr/>
          </a:p>
        </p:txBody>
      </p:sp>
      <p:sp>
        <p:nvSpPr>
          <p:cNvPr id="143" name="Google Shape;143;p19"/>
          <p:cNvSpPr txBox="1"/>
          <p:nvPr/>
        </p:nvSpPr>
        <p:spPr>
          <a:xfrm>
            <a:off x="266699" y="4824990"/>
            <a:ext cx="3745531" cy="16004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hu-HU" sz="1400">
                <a:solidFill>
                  <a:schemeClr val="dk1"/>
                </a:solidFill>
                <a:latin typeface="Arial"/>
                <a:ea typeface="Arial"/>
                <a:cs typeface="Arial"/>
                <a:sym typeface="Arial"/>
              </a:rPr>
              <a:t>They are the only spiky animals found in the United Kingdom. This animal has a perfect sense of smell and hearing but lacks good eyesight. The European Hedgehogs are known to hibernate during winter and become active during summer. </a:t>
            </a:r>
            <a:endParaRPr sz="1400">
              <a:solidFill>
                <a:schemeClr val="dk1"/>
              </a:solidFill>
              <a:latin typeface="Arial"/>
              <a:ea typeface="Arial"/>
              <a:cs typeface="Arial"/>
              <a:sym typeface="Arial"/>
            </a:endParaRPr>
          </a:p>
        </p:txBody>
      </p:sp>
      <p:sp>
        <p:nvSpPr>
          <p:cNvPr id="144" name="Google Shape;144;p19"/>
          <p:cNvSpPr txBox="1"/>
          <p:nvPr/>
        </p:nvSpPr>
        <p:spPr>
          <a:xfrm>
            <a:off x="365760" y="3984578"/>
            <a:ext cx="3334871" cy="64633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hu-HU" sz="1800">
                <a:solidFill>
                  <a:schemeClr val="dk1"/>
                </a:solidFill>
                <a:latin typeface="Arial"/>
                <a:ea typeface="Arial"/>
                <a:cs typeface="Arial"/>
                <a:sym typeface="Arial"/>
              </a:rPr>
              <a:t>The European Hedgehogs</a:t>
            </a:r>
            <a:endParaRPr sz="1800">
              <a:solidFill>
                <a:schemeClr val="dk1"/>
              </a:solidFill>
              <a:latin typeface="Arial"/>
              <a:ea typeface="Arial"/>
              <a:cs typeface="Arial"/>
              <a:sym typeface="Arial"/>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té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é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